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316" r:id="rId4"/>
    <p:sldId id="317" r:id="rId5"/>
    <p:sldId id="320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517"/>
    <a:srgbClr val="FF6600"/>
    <a:srgbClr val="FF9900"/>
    <a:srgbClr val="FFCC99"/>
    <a:srgbClr val="97BE0D"/>
    <a:srgbClr val="3B67A5"/>
    <a:srgbClr val="25508A"/>
    <a:srgbClr val="2A4B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71" autoAdjust="0"/>
  </p:normalViewPr>
  <p:slideViewPr>
    <p:cSldViewPr snapToGrid="0" snapToObjects="1">
      <p:cViewPr>
        <p:scale>
          <a:sx n="150" d="100"/>
          <a:sy n="150" d="100"/>
        </p:scale>
        <p:origin x="462" y="-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03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57200" y="1122076"/>
            <a:ext cx="8229600" cy="3609914"/>
          </a:xfrm>
          <a:prstGeom prst="rect">
            <a:avLst/>
          </a:prstGeom>
          <a:solidFill>
            <a:srgbClr val="25508A">
              <a:alpha val="5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7703" y="3159124"/>
            <a:ext cx="3373967" cy="1069976"/>
          </a:xfrm>
        </p:spPr>
        <p:txBody>
          <a:bodyPr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dirty="0" smtClean="0"/>
              <a:t>Hier steht ein Text</a:t>
            </a:r>
          </a:p>
          <a:p>
            <a:r>
              <a:rPr lang="de-AT" dirty="0" smtClean="0"/>
              <a:t>Hier steht ein Text</a:t>
            </a:r>
          </a:p>
          <a:p>
            <a:r>
              <a:rPr lang="de-AT" dirty="0" smtClean="0"/>
              <a:t>Hier steht ein Text</a:t>
            </a:r>
          </a:p>
          <a:p>
            <a:endParaRPr lang="de-AT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2DB68C-42E1-4A45-9F87-DA22267C1682}" type="datetimeFigureOut">
              <a:rPr lang="en-US" smtClean="0"/>
              <a:pPr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8C01A6-3CE4-C94E-8251-FB91D92EC224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9" name="Picture 8" descr="Bildschirmfoto 2017-11-27 um 16.15.5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46788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457202" y="846790"/>
            <a:ext cx="8229599" cy="275288"/>
          </a:xfrm>
          <a:prstGeom prst="rect">
            <a:avLst/>
          </a:prstGeom>
          <a:solidFill>
            <a:srgbClr val="255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feld 1"/>
          <p:cNvSpPr txBox="1"/>
          <p:nvPr userDrawn="1"/>
        </p:nvSpPr>
        <p:spPr>
          <a:xfrm>
            <a:off x="3632200" y="321283"/>
            <a:ext cx="53467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2000" spc="0" noProof="0" dirty="0" err="1" smtClean="0">
                <a:latin typeface="Square721 Cn BT" panose="020B0406020202050204" pitchFamily="34" charset="0"/>
              </a:rPr>
              <a:t>Warmwasser</a:t>
            </a:r>
            <a:r>
              <a:rPr lang="en-GB" sz="2000" spc="0" noProof="0" dirty="0" smtClean="0">
                <a:latin typeface="Square721 Cn BT" panose="020B0406020202050204" pitchFamily="34" charset="0"/>
              </a:rPr>
              <a:t> &amp; </a:t>
            </a:r>
            <a:r>
              <a:rPr lang="en-GB" sz="2000" spc="0" noProof="0" dirty="0" err="1" smtClean="0">
                <a:latin typeface="Square721 Cn BT" panose="020B0406020202050204" pitchFamily="34" charset="0"/>
              </a:rPr>
              <a:t>Heizung</a:t>
            </a:r>
            <a:r>
              <a:rPr lang="en-GB" sz="2000" spc="0" baseline="0" noProof="0" dirty="0" smtClean="0">
                <a:latin typeface="Square721 Cn BT" panose="020B0406020202050204" pitchFamily="34" charset="0"/>
              </a:rPr>
              <a:t> </a:t>
            </a:r>
            <a:r>
              <a:rPr lang="en-GB" sz="2000" spc="0" baseline="0" noProof="0" dirty="0" err="1" smtClean="0">
                <a:latin typeface="Square721 Cn BT" panose="020B0406020202050204" pitchFamily="34" charset="0"/>
              </a:rPr>
              <a:t>mit</a:t>
            </a:r>
            <a:r>
              <a:rPr lang="en-GB" sz="2000" spc="0" baseline="0" noProof="0" dirty="0" smtClean="0">
                <a:latin typeface="Square721 Cn BT" panose="020B0406020202050204" pitchFamily="34" charset="0"/>
              </a:rPr>
              <a:t> </a:t>
            </a:r>
            <a:r>
              <a:rPr lang="en-GB" sz="2000" spc="0" baseline="0" noProof="0" dirty="0" err="1" smtClean="0">
                <a:latin typeface="Square721 Cn BT" panose="020B0406020202050204" pitchFamily="34" charset="0"/>
              </a:rPr>
              <a:t>Photovoltaik</a:t>
            </a:r>
            <a:endParaRPr lang="en-GB" sz="2000" spc="0" noProof="0" dirty="0">
              <a:latin typeface="Square721 Cn BT" panose="020B04060202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805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" y="463550"/>
            <a:ext cx="8229600" cy="4222750"/>
          </a:xfrm>
          <a:prstGeom prst="rect">
            <a:avLst/>
          </a:prstGeom>
          <a:gradFill flip="none" rotWithShape="1">
            <a:gsLst>
              <a:gs pos="0">
                <a:srgbClr val="25508A">
                  <a:alpha val="50000"/>
                </a:srgbClr>
              </a:gs>
              <a:gs pos="100000">
                <a:srgbClr val="FFFFFF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quare721 BT" panose="020B050402020206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8800" y="581377"/>
            <a:ext cx="8128000" cy="558656"/>
          </a:xfrm>
        </p:spPr>
        <p:txBody>
          <a:bodyPr>
            <a:normAutofit/>
          </a:bodyPr>
          <a:lstStyle>
            <a:lvl1pPr algn="l">
              <a:defRPr sz="3200" b="0" baseline="0">
                <a:latin typeface="Square721 BT" panose="020B0504020202060204" pitchFamily="34" charset="0"/>
              </a:defRPr>
            </a:lvl1pPr>
          </a:lstStyle>
          <a:p>
            <a:r>
              <a:rPr lang="de-AT" dirty="0" smtClean="0"/>
              <a:t>Das ist eine 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8800" y="1140033"/>
            <a:ext cx="8128000" cy="3454592"/>
          </a:xfrm>
        </p:spPr>
        <p:txBody>
          <a:bodyPr>
            <a:normAutofit/>
          </a:bodyPr>
          <a:lstStyle>
            <a:lvl1pPr marL="342900" indent="-342900">
              <a:buSzPct val="120000"/>
              <a:buFontTx/>
              <a:buBlip>
                <a:blip r:embed="rId2"/>
              </a:buBlip>
              <a:defRPr sz="2400">
                <a:latin typeface="Square721 BT" panose="020B0504020202060204" pitchFamily="34" charset="0"/>
              </a:defRPr>
            </a:lvl1pPr>
            <a:lvl2pPr>
              <a:defRPr sz="2000">
                <a:latin typeface="Square721 BT" panose="020B0504020202060204" pitchFamily="34" charset="0"/>
              </a:defRPr>
            </a:lvl2pPr>
            <a:lvl3pPr>
              <a:defRPr sz="1800">
                <a:latin typeface="Square721 BT" panose="020B0504020202060204" pitchFamily="34" charset="0"/>
              </a:defRPr>
            </a:lvl3pPr>
            <a:lvl4pPr>
              <a:defRPr sz="1600">
                <a:latin typeface="Square721 BT" panose="020B0504020202060204" pitchFamily="34" charset="0"/>
              </a:defRPr>
            </a:lvl4pPr>
            <a:lvl5pPr>
              <a:defRPr sz="1600">
                <a:latin typeface="Square721 BT" panose="020B0504020202060204" pitchFamily="34" charset="0"/>
              </a:defRPr>
            </a:lvl5pPr>
          </a:lstStyle>
          <a:p>
            <a:pPr lvl="0"/>
            <a:r>
              <a:rPr lang="en-US" dirty="0" smtClean="0"/>
              <a:t>T</a:t>
            </a:r>
            <a:r>
              <a:rPr lang="de-AT" dirty="0" smtClean="0"/>
              <a:t>ext Level 1</a:t>
            </a:r>
          </a:p>
          <a:p>
            <a:pPr lvl="1"/>
            <a:r>
              <a:rPr lang="de-AT" dirty="0" smtClean="0"/>
              <a:t>Level 2</a:t>
            </a:r>
          </a:p>
          <a:p>
            <a:pPr lvl="2"/>
            <a:r>
              <a:rPr lang="de-AT" dirty="0" smtClean="0"/>
              <a:t>Level 3</a:t>
            </a:r>
          </a:p>
          <a:p>
            <a:pPr lvl="3"/>
            <a:r>
              <a:rPr lang="de-AT" dirty="0" smtClean="0"/>
              <a:t>Level 4</a:t>
            </a:r>
          </a:p>
          <a:p>
            <a:pPr lvl="4"/>
            <a:r>
              <a:rPr lang="de-AT" dirty="0" smtClean="0"/>
              <a:t>Level 5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fld id="{D22DB68C-42E1-4A45-9F87-DA22267C1682}" type="datetimeFigureOut">
              <a:rPr lang="en-US" smtClean="0"/>
              <a:pPr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fld id="{9D8C01A6-3CE4-C94E-8251-FB91D92EC224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7" name="Picture 6" descr="Bildschirmfoto 2017-11-27 um 16.39.28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54691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5372100" y="187214"/>
            <a:ext cx="348615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200" spc="0" noProof="0" dirty="0" err="1" smtClean="0">
                <a:latin typeface="Square721 Cn BT" panose="020B0406020202050204" pitchFamily="34" charset="0"/>
              </a:rPr>
              <a:t>Warmwasser</a:t>
            </a:r>
            <a:r>
              <a:rPr lang="en-GB" sz="1200" spc="0" noProof="0" dirty="0" smtClean="0">
                <a:latin typeface="Square721 Cn BT" panose="020B0406020202050204" pitchFamily="34" charset="0"/>
              </a:rPr>
              <a:t> &amp; </a:t>
            </a:r>
            <a:r>
              <a:rPr lang="en-GB" sz="1200" spc="0" noProof="0" dirty="0" err="1" smtClean="0">
                <a:latin typeface="Square721 Cn BT" panose="020B0406020202050204" pitchFamily="34" charset="0"/>
              </a:rPr>
              <a:t>Heizung</a:t>
            </a:r>
            <a:r>
              <a:rPr lang="en-GB" sz="1200" spc="0" noProof="0" dirty="0" smtClean="0">
                <a:latin typeface="Square721 Cn BT" panose="020B0406020202050204" pitchFamily="34" charset="0"/>
              </a:rPr>
              <a:t> </a:t>
            </a:r>
            <a:r>
              <a:rPr lang="en-GB" sz="1200" spc="0" noProof="0" dirty="0" err="1" smtClean="0">
                <a:latin typeface="Square721 Cn BT" panose="020B0406020202050204" pitchFamily="34" charset="0"/>
              </a:rPr>
              <a:t>mit</a:t>
            </a:r>
            <a:r>
              <a:rPr lang="en-GB" sz="1200" spc="0" noProof="0" dirty="0" smtClean="0">
                <a:latin typeface="Square721 Cn BT" panose="020B0406020202050204" pitchFamily="34" charset="0"/>
              </a:rPr>
              <a:t> </a:t>
            </a:r>
            <a:r>
              <a:rPr lang="en-GB" sz="1200" spc="0" noProof="0" dirty="0" err="1" smtClean="0">
                <a:latin typeface="Square721 Cn BT" panose="020B0406020202050204" pitchFamily="34" charset="0"/>
              </a:rPr>
              <a:t>Photovoltaik</a:t>
            </a:r>
            <a:endParaRPr lang="en-GB" sz="1200" spc="0" noProof="0" dirty="0">
              <a:latin typeface="Square721 Cn BT" panose="020B04060202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52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" y="546100"/>
            <a:ext cx="8229600" cy="4140200"/>
          </a:xfrm>
          <a:prstGeom prst="rect">
            <a:avLst/>
          </a:prstGeom>
          <a:gradFill flip="none" rotWithShape="1">
            <a:gsLst>
              <a:gs pos="0">
                <a:srgbClr val="25508A">
                  <a:alpha val="50000"/>
                </a:srgbClr>
              </a:gs>
              <a:gs pos="100000">
                <a:srgbClr val="FFFFFF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935" y="584902"/>
            <a:ext cx="4732867" cy="857250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de-AT" dirty="0" smtClean="0"/>
              <a:t>Click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edit</a:t>
            </a:r>
            <a:r>
              <a:rPr lang="de-AT" dirty="0" smtClean="0"/>
              <a:t>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4935" y="1555751"/>
            <a:ext cx="4732867" cy="3077370"/>
          </a:xfrm>
        </p:spPr>
        <p:txBody>
          <a:bodyPr>
            <a:normAutofit/>
          </a:bodyPr>
          <a:lstStyle>
            <a:lvl1pPr marL="342900" indent="-342900">
              <a:buFontTx/>
              <a:buBlip>
                <a:blip r:embed="rId2"/>
              </a:buBlip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dirty="0" smtClean="0"/>
              <a:t>Click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edit</a:t>
            </a:r>
            <a:r>
              <a:rPr lang="de-AT" dirty="0" smtClean="0"/>
              <a:t> Master </a:t>
            </a:r>
            <a:r>
              <a:rPr lang="de-AT" dirty="0" err="1" smtClean="0"/>
              <a:t>text</a:t>
            </a:r>
            <a:r>
              <a:rPr lang="de-AT" dirty="0" smtClean="0"/>
              <a:t> </a:t>
            </a:r>
            <a:r>
              <a:rPr lang="de-AT" dirty="0" err="1" smtClean="0"/>
              <a:t>styles</a:t>
            </a:r>
            <a:endParaRPr lang="de-AT" dirty="0" smtClean="0"/>
          </a:p>
          <a:p>
            <a:pPr lvl="1"/>
            <a:r>
              <a:rPr lang="de-AT" dirty="0" smtClean="0"/>
              <a:t>Second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2"/>
            <a:r>
              <a:rPr lang="de-AT" dirty="0" smtClean="0"/>
              <a:t>Third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3"/>
            <a:r>
              <a:rPr lang="de-AT" dirty="0" err="1" smtClean="0"/>
              <a:t>Fourth</a:t>
            </a:r>
            <a:r>
              <a:rPr lang="de-AT" dirty="0" smtClean="0"/>
              <a:t>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4"/>
            <a:r>
              <a:rPr lang="de-AT" dirty="0" err="1" smtClean="0"/>
              <a:t>Fifth</a:t>
            </a:r>
            <a:r>
              <a:rPr lang="de-AT" dirty="0" smtClean="0"/>
              <a:t> </a:t>
            </a:r>
            <a:r>
              <a:rPr lang="de-AT" dirty="0" err="1" smtClean="0"/>
              <a:t>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fld id="{D22DB68C-42E1-4A45-9F87-DA22267C1682}" type="datetimeFigureOut">
              <a:rPr lang="en-US" smtClean="0"/>
              <a:pPr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fld id="{9D8C01A6-3CE4-C94E-8251-FB91D92EC224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11" name="Picture 10" descr="fotolia_121043722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3270" y="546100"/>
            <a:ext cx="3293533" cy="414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10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tolia_17660415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196"/>
            <a:ext cx="9144000" cy="459486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457200" y="552846"/>
            <a:ext cx="8229600" cy="3885804"/>
          </a:xfrm>
          <a:prstGeom prst="rect">
            <a:avLst/>
          </a:prstGeom>
          <a:solidFill>
            <a:srgbClr val="25508A">
              <a:alpha val="5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3254376"/>
            <a:ext cx="7772400" cy="1057274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5400" b="0" cap="all">
                <a:solidFill>
                  <a:srgbClr val="FFFFFF"/>
                </a:solidFill>
              </a:defRPr>
            </a:lvl1pPr>
          </a:lstStyle>
          <a:p>
            <a:r>
              <a:rPr lang="de-AT" dirty="0" smtClean="0"/>
              <a:t>Das ist ein </a:t>
            </a:r>
            <a:br>
              <a:rPr lang="de-AT" dirty="0" smtClean="0"/>
            </a:br>
            <a:r>
              <a:rPr lang="de-AT" dirty="0" smtClean="0"/>
              <a:t>Neues Kapitel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129236"/>
            <a:ext cx="7772400" cy="1125140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 dirty="0" smtClean="0"/>
              <a:t>Subheadline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fld id="{D22DB68C-42E1-4A45-9F87-DA22267C1682}" type="datetimeFigureOut">
              <a:rPr lang="en-US" smtClean="0"/>
              <a:pPr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fld id="{9D8C01A6-3CE4-C94E-8251-FB91D92EC22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357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tolia_17477168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863"/>
            <a:ext cx="9139578" cy="4592638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57200" y="552846"/>
            <a:ext cx="8229600" cy="3885804"/>
          </a:xfrm>
          <a:prstGeom prst="rect">
            <a:avLst/>
          </a:prstGeom>
          <a:solidFill>
            <a:srgbClr val="25508A">
              <a:alpha val="5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83735" y="1811898"/>
            <a:ext cx="6858001" cy="1380774"/>
          </a:xfrm>
        </p:spPr>
        <p:txBody>
          <a:bodyPr>
            <a:noAutofit/>
          </a:bodyPr>
          <a:lstStyle>
            <a:lvl1pPr>
              <a:defRPr sz="2800" b="0">
                <a:solidFill>
                  <a:schemeClr val="bg1"/>
                </a:solidFill>
                <a:latin typeface="Square721 BT" panose="020B0504020202060204" pitchFamily="34" charset="0"/>
              </a:defRPr>
            </a:lvl1pPr>
          </a:lstStyle>
          <a:p>
            <a:r>
              <a:rPr lang="de-AT" dirty="0" smtClean="0"/>
              <a:t>Teichstraße 43, A-4523 </a:t>
            </a:r>
            <a:r>
              <a:rPr lang="de-AT" dirty="0" err="1" smtClean="0"/>
              <a:t>Neuzeug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/>
              <a:t>T: +43 (0)7259 / 393 28</a:t>
            </a:r>
            <a:br>
              <a:rPr lang="de-AT" dirty="0" smtClean="0"/>
            </a:br>
            <a:r>
              <a:rPr lang="de-AT" dirty="0" smtClean="0"/>
              <a:t>E: </a:t>
            </a:r>
            <a:r>
              <a:rPr lang="de-AT" dirty="0" err="1" smtClean="0"/>
              <a:t>info@my-pv.com</a:t>
            </a:r>
            <a:r>
              <a:rPr lang="de-AT" dirty="0" smtClean="0"/>
              <a:t/>
            </a:r>
            <a:br>
              <a:rPr lang="de-AT" dirty="0" smtClean="0"/>
            </a:b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fld id="{D22DB68C-42E1-4A45-9F87-DA22267C1682}" type="datetimeFigureOut">
              <a:rPr lang="en-US" smtClean="0"/>
              <a:pPr/>
              <a:t>10/25/2018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5508A"/>
                </a:solidFill>
              </a:defRPr>
            </a:lvl1pPr>
          </a:lstStyle>
          <a:p>
            <a:fld id="{9D8C01A6-3CE4-C94E-8251-FB91D92EC22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247674" y="2858143"/>
            <a:ext cx="29535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800" b="0" dirty="0" err="1" smtClean="0">
                <a:solidFill>
                  <a:srgbClr val="FFFFFF"/>
                </a:solidFill>
                <a:latin typeface="Square721 BT" panose="020B0504020202060204" pitchFamily="34" charset="0"/>
                <a:cs typeface="Eurostile"/>
              </a:rPr>
              <a:t>www.my-pv.com</a:t>
            </a:r>
            <a:endParaRPr lang="en-US" sz="2800" b="0" dirty="0">
              <a:solidFill>
                <a:srgbClr val="FFFFFF"/>
              </a:solidFill>
              <a:latin typeface="Square721 BT" panose="020B0504020202060204" pitchFamily="34" charset="0"/>
              <a:cs typeface="Eurostile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3459341" y="1419483"/>
            <a:ext cx="2470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0" dirty="0" smtClean="0">
                <a:solidFill>
                  <a:srgbClr val="FFFFFF"/>
                </a:solidFill>
                <a:latin typeface="Square721 BT" panose="020B0504020202060204" pitchFamily="34" charset="0"/>
                <a:cs typeface="Eurostile"/>
              </a:rPr>
              <a:t>m</a:t>
            </a:r>
            <a:r>
              <a:rPr lang="de-AT" sz="2800" b="0" dirty="0" smtClean="0">
                <a:solidFill>
                  <a:srgbClr val="FFFFFF"/>
                </a:solidFill>
                <a:latin typeface="Square721 BT" panose="020B0504020202060204" pitchFamily="34" charset="0"/>
                <a:cs typeface="Eurostile"/>
              </a:rPr>
              <a:t>y-PV GmbH</a:t>
            </a:r>
            <a:endParaRPr lang="en-US" sz="2800" b="0" dirty="0">
              <a:solidFill>
                <a:srgbClr val="FFFFFF"/>
              </a:solidFill>
              <a:latin typeface="Square721 BT" panose="020B0504020202060204" pitchFamily="34" charset="0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590168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5301"/>
            <a:ext cx="8229600" cy="56792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e-AT" dirty="0" smtClean="0"/>
              <a:t>Click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edit</a:t>
            </a:r>
            <a:r>
              <a:rPr lang="de-AT" dirty="0" smtClean="0"/>
              <a:t>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dirty="0" smtClean="0"/>
              <a:t>Click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edit</a:t>
            </a:r>
            <a:r>
              <a:rPr lang="de-AT" dirty="0" smtClean="0"/>
              <a:t> Master </a:t>
            </a:r>
            <a:r>
              <a:rPr lang="de-AT" dirty="0" err="1" smtClean="0"/>
              <a:t>text</a:t>
            </a:r>
            <a:r>
              <a:rPr lang="de-AT" dirty="0" smtClean="0"/>
              <a:t> </a:t>
            </a:r>
            <a:r>
              <a:rPr lang="de-AT" dirty="0" err="1" smtClean="0"/>
              <a:t>styles</a:t>
            </a:r>
            <a:endParaRPr lang="de-AT" dirty="0" smtClean="0"/>
          </a:p>
          <a:p>
            <a:pPr lvl="1"/>
            <a:r>
              <a:rPr lang="de-AT" dirty="0" smtClean="0"/>
              <a:t>Second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2"/>
            <a:r>
              <a:rPr lang="de-AT" dirty="0" smtClean="0"/>
              <a:t>Third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3"/>
            <a:r>
              <a:rPr lang="de-AT" dirty="0" err="1" smtClean="0"/>
              <a:t>Fourth</a:t>
            </a:r>
            <a:r>
              <a:rPr lang="de-AT" dirty="0" smtClean="0"/>
              <a:t>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4"/>
            <a:r>
              <a:rPr lang="de-AT" dirty="0" err="1" smtClean="0"/>
              <a:t>Fifth</a:t>
            </a:r>
            <a:r>
              <a:rPr lang="de-AT" dirty="0" smtClean="0"/>
              <a:t> </a:t>
            </a:r>
            <a:r>
              <a:rPr lang="de-AT" dirty="0" err="1" smtClean="0"/>
              <a:t>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dirty="0" smtClean="0"/>
              <a:t>Click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edit</a:t>
            </a:r>
            <a:r>
              <a:rPr lang="de-AT" dirty="0" smtClean="0"/>
              <a:t> Master </a:t>
            </a:r>
            <a:r>
              <a:rPr lang="de-AT" dirty="0" err="1" smtClean="0"/>
              <a:t>text</a:t>
            </a:r>
            <a:r>
              <a:rPr lang="de-AT" dirty="0" smtClean="0"/>
              <a:t> </a:t>
            </a:r>
            <a:r>
              <a:rPr lang="de-AT" dirty="0" err="1" smtClean="0"/>
              <a:t>styles</a:t>
            </a:r>
            <a:endParaRPr lang="de-AT" dirty="0" smtClean="0"/>
          </a:p>
          <a:p>
            <a:pPr lvl="1"/>
            <a:r>
              <a:rPr lang="de-AT" dirty="0" smtClean="0"/>
              <a:t>Second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2"/>
            <a:r>
              <a:rPr lang="de-AT" dirty="0" smtClean="0"/>
              <a:t>Third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3"/>
            <a:r>
              <a:rPr lang="de-AT" dirty="0" err="1" smtClean="0"/>
              <a:t>Fourth</a:t>
            </a:r>
            <a:r>
              <a:rPr lang="de-AT" dirty="0" smtClean="0"/>
              <a:t>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4"/>
            <a:r>
              <a:rPr lang="de-AT" dirty="0" err="1" smtClean="0"/>
              <a:t>Fifth</a:t>
            </a:r>
            <a:r>
              <a:rPr lang="de-AT" dirty="0" smtClean="0"/>
              <a:t> </a:t>
            </a:r>
            <a:r>
              <a:rPr lang="de-AT" dirty="0" err="1" smtClean="0"/>
              <a:t>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68C-42E1-4A45-9F87-DA22267C1682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01A6-3CE4-C94E-8251-FB91D92EC22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46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68C-42E1-4A45-9F87-DA22267C1682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01A6-3CE4-C94E-8251-FB91D92EC22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3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68C-42E1-4A45-9F87-DA22267C1682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01A6-3CE4-C94E-8251-FB91D92EC22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1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68C-42E1-4A45-9F87-DA22267C1682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01A6-3CE4-C94E-8251-FB91D92EC22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42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68C-42E1-4A45-9F87-DA22267C1682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01A6-3CE4-C94E-8251-FB91D92EC22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6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de-A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68C-42E1-4A45-9F87-DA22267C1682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01A6-3CE4-C94E-8251-FB91D92EC22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1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43862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 dirty="0" smtClean="0"/>
              <a:t>Click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edit</a:t>
            </a:r>
            <a:r>
              <a:rPr lang="de-AT" dirty="0" smtClean="0"/>
              <a:t>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94001"/>
            <a:ext cx="8229600" cy="1800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 dirty="0" smtClean="0"/>
              <a:t>Click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edit</a:t>
            </a:r>
            <a:r>
              <a:rPr lang="de-AT" dirty="0" smtClean="0"/>
              <a:t> Master </a:t>
            </a:r>
            <a:r>
              <a:rPr lang="de-AT" dirty="0" err="1" smtClean="0"/>
              <a:t>text</a:t>
            </a:r>
            <a:r>
              <a:rPr lang="de-AT" dirty="0" smtClean="0"/>
              <a:t> </a:t>
            </a:r>
            <a:r>
              <a:rPr lang="de-AT" dirty="0" err="1" smtClean="0"/>
              <a:t>styles</a:t>
            </a:r>
            <a:endParaRPr lang="de-AT" dirty="0" smtClean="0"/>
          </a:p>
          <a:p>
            <a:pPr lvl="1"/>
            <a:r>
              <a:rPr lang="de-AT" dirty="0" smtClean="0"/>
              <a:t>Second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2"/>
            <a:r>
              <a:rPr lang="de-AT" dirty="0" smtClean="0"/>
              <a:t>Third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3"/>
            <a:r>
              <a:rPr lang="de-AT" dirty="0" err="1" smtClean="0"/>
              <a:t>Fourth</a:t>
            </a:r>
            <a:r>
              <a:rPr lang="de-AT" dirty="0" smtClean="0"/>
              <a:t> </a:t>
            </a:r>
            <a:r>
              <a:rPr lang="de-AT" dirty="0" err="1" smtClean="0"/>
              <a:t>level</a:t>
            </a:r>
            <a:endParaRPr lang="de-AT" dirty="0" smtClean="0"/>
          </a:p>
          <a:p>
            <a:pPr lvl="4"/>
            <a:r>
              <a:rPr lang="de-AT" dirty="0" err="1" smtClean="0"/>
              <a:t>Fifth</a:t>
            </a:r>
            <a:r>
              <a:rPr lang="de-AT" dirty="0" smtClean="0"/>
              <a:t> </a:t>
            </a:r>
            <a:r>
              <a:rPr lang="de-AT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quare721 BT" panose="020B0504020202060204" pitchFamily="34" charset="0"/>
                <a:cs typeface="Square721 BT" panose="020B050402020206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quare721 BT" panose="020B0504020202060204" pitchFamily="34" charset="0"/>
                <a:cs typeface="Square721 BT" panose="020B050402020206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quare721 BT" panose="020B0504020202060204" pitchFamily="34" charset="0"/>
                <a:cs typeface="Square721 BT" panose="020B0504020202060204" pitchFamily="34" charset="0"/>
              </a:defRPr>
            </a:lvl1pPr>
          </a:lstStyle>
          <a:p>
            <a:fld id="{9D8C01A6-3CE4-C94E-8251-FB91D92EC224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10" name="Picture 9" descr="Bildschirmfoto 2017-11-27 um 16.39.28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54691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6330950" y="187214"/>
            <a:ext cx="25273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200" spc="0" noProof="0" dirty="0" err="1" smtClean="0">
                <a:latin typeface="Square721 Cn BT" panose="020B0406020202050204" pitchFamily="34" charset="0"/>
              </a:rPr>
              <a:t>Warmwasser</a:t>
            </a:r>
            <a:r>
              <a:rPr lang="en-GB" sz="1200" spc="0" noProof="0" dirty="0" smtClean="0">
                <a:latin typeface="Square721 Cn BT" panose="020B0406020202050204" pitchFamily="34" charset="0"/>
              </a:rPr>
              <a:t> &amp; </a:t>
            </a:r>
            <a:r>
              <a:rPr lang="en-GB" sz="1200" spc="0" noProof="0" dirty="0" err="1" smtClean="0">
                <a:latin typeface="Square721 Cn BT" panose="020B0406020202050204" pitchFamily="34" charset="0"/>
              </a:rPr>
              <a:t>Heizung</a:t>
            </a:r>
            <a:r>
              <a:rPr lang="en-GB" sz="1200" spc="0" noProof="0" dirty="0" smtClean="0">
                <a:latin typeface="Square721 Cn BT" panose="020B0406020202050204" pitchFamily="34" charset="0"/>
              </a:rPr>
              <a:t> </a:t>
            </a:r>
            <a:r>
              <a:rPr lang="en-GB" sz="1200" spc="0" noProof="0" dirty="0" err="1" smtClean="0">
                <a:latin typeface="Square721 Cn BT" panose="020B0406020202050204" pitchFamily="34" charset="0"/>
              </a:rPr>
              <a:t>mit</a:t>
            </a:r>
            <a:r>
              <a:rPr lang="en-GB" sz="1200" spc="0" noProof="0" dirty="0" smtClean="0">
                <a:latin typeface="Square721 Cn BT" panose="020B0406020202050204" pitchFamily="34" charset="0"/>
              </a:rPr>
              <a:t> </a:t>
            </a:r>
            <a:r>
              <a:rPr lang="en-GB" sz="1200" spc="0" noProof="0" dirty="0" err="1" smtClean="0">
                <a:latin typeface="Square721 Cn BT" panose="020B0406020202050204" pitchFamily="34" charset="0"/>
              </a:rPr>
              <a:t>Photovoltaik</a:t>
            </a:r>
            <a:endParaRPr lang="en-GB" sz="1200" spc="0" noProof="0" dirty="0">
              <a:latin typeface="Square721 Cn BT" panose="020B04060202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449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4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quare721 BT" panose="020B0504020202060204" pitchFamily="34" charset="0"/>
          <a:ea typeface="+mj-ea"/>
          <a:cs typeface="Square721 BT" panose="020B050402020206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Square721 BT" panose="020B0504020202060204" pitchFamily="34" charset="0"/>
          <a:ea typeface="+mn-ea"/>
          <a:cs typeface="Square721 BT" panose="020B050402020206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Square721 BT" panose="020B0504020202060204" pitchFamily="34" charset="0"/>
          <a:ea typeface="+mn-ea"/>
          <a:cs typeface="Square721 BT" panose="020B050402020206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Square721 BT" panose="020B0504020202060204" pitchFamily="34" charset="0"/>
          <a:ea typeface="+mn-ea"/>
          <a:cs typeface="Square721 BT" panose="020B050402020206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Square721 BT" panose="020B0504020202060204" pitchFamily="34" charset="0"/>
          <a:ea typeface="+mn-ea"/>
          <a:cs typeface="Square721 BT" panose="020B050402020206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Square721 BT" panose="020B0504020202060204" pitchFamily="34" charset="0"/>
          <a:ea typeface="+mn-ea"/>
          <a:cs typeface="Square721 BT" panose="020B050402020206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576108" y="1460500"/>
            <a:ext cx="7958292" cy="3022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dirty="0" smtClean="0"/>
              <a:t>“</a:t>
            </a:r>
            <a:r>
              <a:rPr lang="en-US" sz="3600" dirty="0" err="1" smtClean="0"/>
              <a:t>Kabel</a:t>
            </a:r>
            <a:r>
              <a:rPr lang="en-US" sz="3600" dirty="0" smtClean="0"/>
              <a:t> </a:t>
            </a:r>
            <a:r>
              <a:rPr lang="en-US" sz="3600" dirty="0" err="1" smtClean="0"/>
              <a:t>statt</a:t>
            </a:r>
            <a:r>
              <a:rPr lang="en-US" sz="3600" dirty="0" smtClean="0"/>
              <a:t> </a:t>
            </a:r>
            <a:r>
              <a:rPr lang="en-US" sz="3600" dirty="0" err="1" smtClean="0"/>
              <a:t>Rohre</a:t>
            </a:r>
            <a:r>
              <a:rPr lang="en-US" sz="3600" dirty="0" smtClean="0"/>
              <a:t>”</a:t>
            </a:r>
            <a:endParaRPr lang="en-US" dirty="0" smtClean="0"/>
          </a:p>
          <a:p>
            <a:pPr marL="0" indent="0" algn="ctr">
              <a:buNone/>
            </a:pPr>
            <a:endParaRPr lang="en-US" sz="1800" dirty="0" smtClean="0"/>
          </a:p>
          <a:p>
            <a:pPr marL="0" indent="0" algn="ctr">
              <a:buNone/>
            </a:pPr>
            <a:r>
              <a:rPr lang="en-US" sz="2000" dirty="0" smtClean="0"/>
              <a:t>Dr. Gerhard Rimpler</a:t>
            </a:r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2000" dirty="0"/>
              <a:t>my-PV </a:t>
            </a:r>
            <a:r>
              <a:rPr lang="en-US" sz="2000" dirty="0" smtClean="0"/>
              <a:t>GmbH</a:t>
            </a:r>
            <a:endParaRPr lang="de-AT" sz="2000" dirty="0"/>
          </a:p>
        </p:txBody>
      </p:sp>
    </p:spTree>
    <p:extLst>
      <p:ext uri="{BB962C8B-B14F-4D97-AF65-F5344CB8AC3E}">
        <p14:creationId xmlns:p14="http://schemas.microsoft.com/office/powerpoint/2010/main" val="256464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1100467" algn="l"/>
              </a:tabLst>
            </a:pPr>
            <a:r>
              <a:rPr lang="en-US" sz="2100" dirty="0" smtClean="0"/>
              <a:t>1996: 1kWh </a:t>
            </a:r>
            <a:r>
              <a:rPr lang="en-US" sz="2100" dirty="0" err="1" smtClean="0"/>
              <a:t>Photovoltaik</a:t>
            </a:r>
            <a:r>
              <a:rPr lang="en-US" sz="2100" dirty="0" smtClean="0"/>
              <a:t> </a:t>
            </a:r>
            <a:r>
              <a:rPr lang="en-US" sz="2100" dirty="0" err="1" smtClean="0"/>
              <a:t>kostet</a:t>
            </a:r>
            <a:r>
              <a:rPr lang="en-US" sz="2100" dirty="0" smtClean="0"/>
              <a:t> 20 Schilling (~1,50 Euro) </a:t>
            </a:r>
            <a:r>
              <a:rPr lang="en-US" sz="2100" dirty="0" err="1" smtClean="0"/>
              <a:t>Anwendung</a:t>
            </a:r>
            <a:r>
              <a:rPr lang="en-US" sz="2100" dirty="0" smtClean="0"/>
              <a:t> in </a:t>
            </a:r>
            <a:r>
              <a:rPr lang="en-US" sz="2100" dirty="0" err="1" smtClean="0"/>
              <a:t>Inselsystemen</a:t>
            </a:r>
            <a:endParaRPr lang="en-US" sz="2100" dirty="0" smtClean="0"/>
          </a:p>
          <a:p>
            <a:pPr marL="0" indent="0">
              <a:buNone/>
              <a:tabLst>
                <a:tab pos="1100467" algn="l"/>
              </a:tabLst>
            </a:pPr>
            <a:r>
              <a:rPr lang="de-AT" sz="2100" dirty="0" smtClean="0"/>
              <a:t>2000: Deutschland </a:t>
            </a:r>
            <a:br>
              <a:rPr lang="de-AT" sz="2100" dirty="0" smtClean="0"/>
            </a:br>
            <a:r>
              <a:rPr lang="de-AT" sz="2100" dirty="0" smtClean="0"/>
              <a:t>beschließt </a:t>
            </a:r>
            <a:r>
              <a:rPr lang="de-AT" sz="2100" dirty="0"/>
              <a:t>EEG </a:t>
            </a:r>
            <a:r>
              <a:rPr lang="de-AT" sz="2100" dirty="0" smtClean="0"/>
              <a:t/>
            </a:r>
            <a:br>
              <a:rPr lang="de-AT" sz="2100" dirty="0" smtClean="0"/>
            </a:br>
            <a:r>
              <a:rPr lang="de-AT" sz="2100" dirty="0" smtClean="0"/>
              <a:t>Vergütung </a:t>
            </a:r>
            <a:br>
              <a:rPr lang="de-AT" sz="2100" dirty="0" smtClean="0"/>
            </a:br>
            <a:r>
              <a:rPr lang="de-AT" sz="2100" dirty="0" smtClean="0"/>
              <a:t>0,50 Euro/kWh.</a:t>
            </a:r>
            <a:br>
              <a:rPr lang="de-AT" sz="2100" dirty="0" smtClean="0"/>
            </a:br>
            <a:r>
              <a:rPr lang="en-US" sz="2100" dirty="0" err="1" smtClean="0"/>
              <a:t>Folglich</a:t>
            </a:r>
            <a:r>
              <a:rPr lang="en-US" sz="2100" dirty="0" smtClean="0"/>
              <a:t> </a:t>
            </a:r>
            <a:r>
              <a:rPr lang="en-US" sz="2100" dirty="0" err="1" smtClean="0"/>
              <a:t>explodiert</a:t>
            </a:r>
            <a:r>
              <a:rPr lang="en-US" sz="2100" dirty="0"/>
              <a:t/>
            </a:r>
            <a:br>
              <a:rPr lang="en-US" sz="2100" dirty="0"/>
            </a:br>
            <a:r>
              <a:rPr lang="en-US" sz="2100" dirty="0" smtClean="0"/>
              <a:t>der </a:t>
            </a:r>
            <a:r>
              <a:rPr lang="en-US" sz="2100" dirty="0" err="1"/>
              <a:t>Markt</a:t>
            </a:r>
            <a:endParaRPr lang="de-AT" sz="2100" dirty="0" smtClean="0"/>
          </a:p>
        </p:txBody>
      </p:sp>
      <p:pic>
        <p:nvPicPr>
          <p:cNvPr id="8" name="Picture 2" descr="https://16iwyl195vvfgoqu3136p2ly-wpengine.netdna-ssl.com/wp-content/uploads/2017/12/Folie2-600x3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868" y="2006221"/>
            <a:ext cx="5569131" cy="313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Wir schreiben das Jahr…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2742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smtClean="0"/>
              <a:t>2014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1100467" algn="l"/>
              </a:tabLst>
            </a:pPr>
            <a:r>
              <a:rPr lang="de-AT" sz="2100" dirty="0" smtClean="0"/>
              <a:t>my-PV stellt die ELWA vor („Elektrisches Warmwasser“)</a:t>
            </a:r>
            <a:br>
              <a:rPr lang="de-AT" sz="2100" dirty="0" smtClean="0"/>
            </a:br>
            <a:r>
              <a:rPr lang="de-AT" sz="2100" dirty="0" smtClean="0"/>
              <a:t/>
            </a:r>
            <a:br>
              <a:rPr lang="de-AT" sz="2100" dirty="0" smtClean="0"/>
            </a:br>
            <a:r>
              <a:rPr lang="de-AT" sz="2100" dirty="0" smtClean="0"/>
              <a:t/>
            </a:r>
            <a:br>
              <a:rPr lang="de-AT" sz="2100" dirty="0" smtClean="0"/>
            </a:br>
            <a:r>
              <a:rPr lang="de-AT" sz="2100" dirty="0" smtClean="0"/>
              <a:t/>
            </a:r>
            <a:br>
              <a:rPr lang="de-AT" sz="2100" dirty="0" smtClean="0"/>
            </a:br>
            <a:r>
              <a:rPr lang="de-AT" sz="2100" dirty="0" smtClean="0"/>
              <a:t/>
            </a:r>
            <a:br>
              <a:rPr lang="de-AT" sz="2100" dirty="0" smtClean="0"/>
            </a:br>
            <a:r>
              <a:rPr lang="de-AT" sz="2100" dirty="0" smtClean="0"/>
              <a:t/>
            </a:r>
            <a:br>
              <a:rPr lang="de-AT" sz="2100" dirty="0" smtClean="0"/>
            </a:br>
            <a:r>
              <a:rPr lang="de-AT" sz="2100" dirty="0" smtClean="0"/>
              <a:t/>
            </a:r>
            <a:br>
              <a:rPr lang="de-AT" sz="2100" dirty="0" smtClean="0"/>
            </a:br>
            <a:r>
              <a:rPr lang="de-AT" sz="2100" dirty="0" smtClean="0"/>
              <a:t/>
            </a:r>
            <a:br>
              <a:rPr lang="de-AT" sz="2100" dirty="0" smtClean="0"/>
            </a:br>
            <a:r>
              <a:rPr lang="de-AT" sz="2100" dirty="0" smtClean="0"/>
              <a:t>Im </a:t>
            </a:r>
            <a:r>
              <a:rPr lang="de-AT" sz="2100" smtClean="0"/>
              <a:t>Grunde „nur“ </a:t>
            </a:r>
            <a:r>
              <a:rPr lang="de-AT" sz="2100" dirty="0" smtClean="0"/>
              <a:t>ein </a:t>
            </a:r>
            <a:br>
              <a:rPr lang="de-AT" sz="2100" dirty="0" smtClean="0"/>
            </a:br>
            <a:r>
              <a:rPr lang="de-AT" sz="2100" dirty="0" smtClean="0"/>
              <a:t>Paradigmen-Wechsel.</a:t>
            </a:r>
          </a:p>
        </p:txBody>
      </p:sp>
      <p:pic>
        <p:nvPicPr>
          <p:cNvPr id="6" name="Picture 2" descr="D:\Dropbox (my-PV GmbH)\mypv Marketing\Grafiken\Hausgrafiken\Hausgrafik ELW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684" y="1616385"/>
            <a:ext cx="5132316" cy="352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505" y="1616385"/>
            <a:ext cx="2724873" cy="2074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27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Reaktionen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 smtClean="0"/>
          </a:p>
          <a:p>
            <a:pPr marL="0" indent="0">
              <a:buNone/>
            </a:pPr>
            <a:r>
              <a:rPr lang="de-AT" i="1" dirty="0"/>
              <a:t>„Zuerst ignorieren sie </a:t>
            </a:r>
            <a:r>
              <a:rPr lang="de-AT" i="1" dirty="0" smtClean="0"/>
              <a:t>Dich</a:t>
            </a:r>
            <a:r>
              <a:rPr lang="de-AT" i="1" dirty="0"/>
              <a:t>, dann lachen sie über Dich, dann bekämpfen sie </a:t>
            </a:r>
            <a:r>
              <a:rPr lang="de-AT" i="1" dirty="0" smtClean="0"/>
              <a:t>Dich</a:t>
            </a:r>
            <a:r>
              <a:rPr lang="de-AT" i="1" dirty="0"/>
              <a:t>, dann gewinnst Du</a:t>
            </a:r>
            <a:r>
              <a:rPr lang="de-AT" i="1" dirty="0" smtClean="0"/>
              <a:t>.” </a:t>
            </a:r>
            <a:br>
              <a:rPr lang="de-AT" i="1" dirty="0" smtClean="0"/>
            </a:br>
            <a:r>
              <a:rPr lang="de-AT" i="1" dirty="0" smtClean="0"/>
              <a:t>(Mahatma Gandhi)</a:t>
            </a:r>
            <a:endParaRPr lang="de-AT" dirty="0" smtClean="0"/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187389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Gerhard Rimpler\Dropbox (my-PV GmbH)\mypv Marketing\Messen\2014 Intersolar\Fotos Messenstand\IMG-20140603-WA0001.jpg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6" r="19153"/>
          <a:stretch/>
        </p:blipFill>
        <p:spPr bwMode="auto">
          <a:xfrm>
            <a:off x="946150" y="581025"/>
            <a:ext cx="3405188" cy="218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Gerhard Rimpler\Dropbox (my-PV GmbH)\mypv Marketing\Messen\2015 Intersolar\Fotos\P100057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4" b="7002"/>
          <a:stretch/>
        </p:blipFill>
        <p:spPr bwMode="auto">
          <a:xfrm>
            <a:off x="4396761" y="581377"/>
            <a:ext cx="3403945" cy="218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erhard Rimpler\Dropbox (my-PV GmbH)\mypv Marketing\Messen\2016 Intersolar\Fotos\IMG_08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312" y="2813958"/>
            <a:ext cx="3111855" cy="233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Gerhard Rimpler\Dropbox (my-PV GmbH)\mypv Marketing\Messen\alt Messen\2017 Intersolar\Fotos\IMG_20170531_15053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284" y="2813957"/>
            <a:ext cx="3111855" cy="233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Gerhard Rimpler\Dropbox (my-PV GmbH)\mypv Marketing\Messen\alt Messen\2018 Intersolar\Fotos Videos\IMG-20180623-WA005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601" y="2813957"/>
            <a:ext cx="3106058" cy="232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1003109" y="642300"/>
            <a:ext cx="1066991" cy="20130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AT" sz="1200" b="1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Intersolar 2014</a:t>
            </a:r>
            <a:endParaRPr lang="de-AT" sz="12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itel 1"/>
          <p:cNvSpPr txBox="1">
            <a:spLocks/>
          </p:cNvSpPr>
          <p:nvPr/>
        </p:nvSpPr>
        <p:spPr>
          <a:xfrm>
            <a:off x="229624" y="2838412"/>
            <a:ext cx="1066991" cy="20130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AT" sz="1200" b="1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Intersolar </a:t>
            </a:r>
            <a:r>
              <a:rPr lang="de-AT" sz="1200" b="1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de-AT" sz="12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2934724" y="2838412"/>
            <a:ext cx="1066991" cy="20130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AT" sz="1200" b="1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Intersolar </a:t>
            </a:r>
            <a:r>
              <a:rPr lang="de-AT" sz="1200" b="1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2017</a:t>
            </a:r>
            <a:endParaRPr lang="de-AT" sz="12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6098733" y="2838412"/>
            <a:ext cx="1066991" cy="20130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AT" sz="1200" b="1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Intersolar </a:t>
            </a:r>
            <a:r>
              <a:rPr lang="de-AT" sz="1200" b="1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2018</a:t>
            </a:r>
            <a:endParaRPr lang="de-AT" sz="12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4441211" y="642300"/>
            <a:ext cx="1066991" cy="20130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AT" sz="1200" b="1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Intersolar </a:t>
            </a:r>
            <a:r>
              <a:rPr lang="de-AT" sz="1200" b="1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  <a:endParaRPr lang="de-AT" sz="12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Inhaltsplatzhalter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205" y="2845521"/>
            <a:ext cx="510090" cy="77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1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Bildschirmpräsentation (16:9)</PresentationFormat>
  <Paragraphs>18</Paragraphs>
  <Slides>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6" baseType="lpstr">
      <vt:lpstr>Office Theme</vt:lpstr>
      <vt:lpstr>PowerPoint-Präsentation</vt:lpstr>
      <vt:lpstr>Wir schreiben das Jahr…</vt:lpstr>
      <vt:lpstr>2014</vt:lpstr>
      <vt:lpstr>Reaktionen</vt:lpstr>
      <vt:lpstr>PowerPoint-Präsentation</vt:lpstr>
    </vt:vector>
  </TitlesOfParts>
  <Company>Zerenko Inspired Branding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Claus Zerenko</dc:creator>
  <cp:lastModifiedBy>Gerhard Rimpler</cp:lastModifiedBy>
  <cp:revision>361</cp:revision>
  <dcterms:created xsi:type="dcterms:W3CDTF">2017-11-27T15:09:30Z</dcterms:created>
  <dcterms:modified xsi:type="dcterms:W3CDTF">2018-10-25T07:16:24Z</dcterms:modified>
</cp:coreProperties>
</file>