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7"/>
  </p:notesMasterIdLst>
  <p:sldIdLst>
    <p:sldId id="331" r:id="rId2"/>
    <p:sldId id="335" r:id="rId3"/>
    <p:sldId id="337" r:id="rId4"/>
    <p:sldId id="332" r:id="rId5"/>
    <p:sldId id="283" r:id="rId6"/>
    <p:sldId id="367" r:id="rId7"/>
    <p:sldId id="338" r:id="rId8"/>
    <p:sldId id="369" r:id="rId9"/>
    <p:sldId id="339" r:id="rId10"/>
    <p:sldId id="375" r:id="rId11"/>
    <p:sldId id="341" r:id="rId12"/>
    <p:sldId id="376" r:id="rId13"/>
    <p:sldId id="356" r:id="rId14"/>
    <p:sldId id="371" r:id="rId15"/>
    <p:sldId id="340" r:id="rId16"/>
    <p:sldId id="365" r:id="rId17"/>
    <p:sldId id="342" r:id="rId18"/>
    <p:sldId id="343" r:id="rId19"/>
    <p:sldId id="344" r:id="rId20"/>
    <p:sldId id="345" r:id="rId21"/>
    <p:sldId id="377" r:id="rId22"/>
    <p:sldId id="364" r:id="rId23"/>
    <p:sldId id="368" r:id="rId24"/>
    <p:sldId id="359" r:id="rId25"/>
    <p:sldId id="374" r:id="rId26"/>
    <p:sldId id="372" r:id="rId27"/>
    <p:sldId id="346" r:id="rId28"/>
    <p:sldId id="348" r:id="rId29"/>
    <p:sldId id="373" r:id="rId30"/>
    <p:sldId id="349" r:id="rId31"/>
    <p:sldId id="350" r:id="rId32"/>
    <p:sldId id="363" r:id="rId33"/>
    <p:sldId id="351" r:id="rId34"/>
    <p:sldId id="366" r:id="rId35"/>
    <p:sldId id="361" r:id="rId36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5" userDrawn="1">
          <p15:clr>
            <a:srgbClr val="A4A3A4"/>
          </p15:clr>
        </p15:guide>
        <p15:guide id="2" pos="1171" userDrawn="1">
          <p15:clr>
            <a:srgbClr val="A4A3A4"/>
          </p15:clr>
        </p15:guide>
        <p15:guide id="3" orient="horz" pos="4501" userDrawn="1">
          <p15:clr>
            <a:srgbClr val="A4A3A4"/>
          </p15:clr>
        </p15:guide>
        <p15:guide id="4" orient="horz" pos="12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A22E"/>
    <a:srgbClr val="95C5D6"/>
    <a:srgbClr val="E6242F"/>
    <a:srgbClr val="881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42" d="100"/>
          <a:sy n="42" d="100"/>
        </p:scale>
        <p:origin x="57" y="543"/>
      </p:cViewPr>
      <p:guideLst>
        <p:guide orient="horz" pos="4025"/>
        <p:guide pos="1171"/>
        <p:guide orient="horz" pos="4501"/>
        <p:guide orient="horz" pos="12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31F05-CA1A-4DA8-93AE-6877044E623B}" type="datetimeFigureOut">
              <a:rPr lang="de-AT" smtClean="0"/>
              <a:t>30.10.2018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697B5-D36C-4C3F-8DF5-979D545DCFB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791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Vers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5A159232-EB27-4098-9611-AA71DAA5D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200" y="4324445"/>
            <a:ext cx="13971600" cy="506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095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Vers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C4AFB54-9589-46EA-AB80-B7672D88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34" y="3977634"/>
            <a:ext cx="5760732" cy="57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7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Cla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D6C40BF-E439-4FC2-B6A9-182E14FB5F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5" y="449263"/>
            <a:ext cx="2225045" cy="2225045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DF9E85A-19BE-4662-A9EB-3960010C80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0000" y="4749287"/>
            <a:ext cx="17904000" cy="210871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800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#</a:t>
            </a:r>
            <a:r>
              <a:rPr lang="de-AT" dirty="0" err="1"/>
              <a:t>BlindtextClaim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6065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Vers.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3EAB111-6E2C-4263-8AC2-76480781F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664" y="3617969"/>
            <a:ext cx="17280671" cy="64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6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+ Textboxen Vers.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31E12D-F228-4EB9-B3C5-A4FA86CF36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2000" y="2876400"/>
            <a:ext cx="7621200" cy="3808800"/>
          </a:xfrm>
          <a:prstGeom prst="rect">
            <a:avLst/>
          </a:prstGeom>
          <a:solidFill>
            <a:srgbClr val="E6242F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8500"/>
              </a:lnSpc>
              <a:spcBef>
                <a:spcPts val="0"/>
              </a:spcBef>
              <a:buNone/>
              <a:defRPr sz="69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8884B3C0-BC94-46D9-A10A-4D0F5A3787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82000" y="7400538"/>
            <a:ext cx="7621200" cy="3808800"/>
          </a:xfrm>
          <a:prstGeom prst="rect">
            <a:avLst/>
          </a:prstGeom>
          <a:solidFill>
            <a:srgbClr val="E6242F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8500"/>
              </a:lnSpc>
              <a:spcBef>
                <a:spcPts val="0"/>
              </a:spcBef>
              <a:buNone/>
              <a:defRPr sz="100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4275FBE-5F1E-40BC-B492-BBA17FE81C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00" y="3888000"/>
            <a:ext cx="6120396" cy="612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2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+ Textboxen Vers.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31E12D-F228-4EB9-B3C5-A4FA86CF36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2000" y="2876400"/>
            <a:ext cx="7621200" cy="3808800"/>
          </a:xfrm>
          <a:prstGeom prst="rect">
            <a:avLst/>
          </a:prstGeom>
          <a:solidFill>
            <a:srgbClr val="95C5D6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8500"/>
              </a:lnSpc>
              <a:spcBef>
                <a:spcPts val="0"/>
              </a:spcBef>
              <a:buNone/>
              <a:defRPr sz="8200" b="1" i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8884B3C0-BC94-46D9-A10A-4D0F5A3787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82000" y="7400538"/>
            <a:ext cx="7621200" cy="3808800"/>
          </a:xfrm>
          <a:prstGeom prst="rect">
            <a:avLst/>
          </a:prstGeom>
          <a:solidFill>
            <a:srgbClr val="95C5D6"/>
          </a:solidFill>
        </p:spPr>
        <p:txBody>
          <a:bodyPr lIns="252000" tIns="252000" rIns="252000" bIns="252000" anchor="ctr" anchorCtr="0"/>
          <a:lstStyle>
            <a:lvl1pPr marL="0" indent="0" algn="ctr">
              <a:lnSpc>
                <a:spcPts val="8500"/>
              </a:lnSpc>
              <a:spcBef>
                <a:spcPts val="0"/>
              </a:spcBef>
              <a:buNone/>
              <a:defRPr sz="69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ECA5C4-5E27-47F7-9C4D-B46599D60C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00" y="3888000"/>
            <a:ext cx="6120396" cy="612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9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+ Textboxen Vers.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9A9B94D-2F64-4B57-9CEA-79A16B2F4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4025" y="449263"/>
            <a:ext cx="3960000" cy="3960000"/>
          </a:xfrm>
          <a:prstGeom prst="rect">
            <a:avLst/>
          </a:prstGeom>
          <a:solidFill>
            <a:srgbClr val="95C5D6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58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E6EBD1-D62F-4C91-AAFA-F5729871E7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375" y="449263"/>
            <a:ext cx="1713600" cy="1713600"/>
          </a:xfrm>
          <a:prstGeom prst="rect">
            <a:avLst/>
          </a:prstGeom>
        </p:spPr>
      </p:pic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2BC5C3F-2FE0-4970-A5D1-D642AB9A09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4025" y="5886450"/>
            <a:ext cx="6984000" cy="69840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97497084-C456-4F96-BD81-2B3D862CA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00000" y="5886450"/>
            <a:ext cx="6984000" cy="6984000"/>
          </a:xfrm>
          <a:prstGeom prst="rect">
            <a:avLst/>
          </a:prstGeom>
          <a:solidFill>
            <a:srgbClr val="881548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CA34275-C1C6-49EF-A16E-4A1EFA99DD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45975" y="5886450"/>
            <a:ext cx="6984000" cy="69840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958438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+ Textboxen Vers.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9A9B94D-2F64-4B57-9CEA-79A16B2F4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2400" y="449263"/>
            <a:ext cx="3960000" cy="3960000"/>
          </a:xfrm>
          <a:prstGeom prst="rect">
            <a:avLst/>
          </a:prstGeom>
          <a:solidFill>
            <a:srgbClr val="881548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58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E6EBD1-D62F-4C91-AAFA-F5729871E7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375" y="449263"/>
            <a:ext cx="1713600" cy="1713600"/>
          </a:xfrm>
          <a:prstGeom prst="rect">
            <a:avLst/>
          </a:prstGeom>
        </p:spPr>
      </p:pic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2BC5C3F-2FE0-4970-A5D1-D642AB9A09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31813" y="4680000"/>
            <a:ext cx="8380800" cy="83808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8700"/>
              </a:lnSpc>
              <a:spcBef>
                <a:spcPts val="0"/>
              </a:spcBef>
              <a:buNone/>
              <a:defRPr sz="8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</a:t>
            </a:r>
          </a:p>
          <a:p>
            <a:pPr lvl="0"/>
            <a:r>
              <a:rPr lang="en-US" dirty="0"/>
              <a:t>Talk/Talk/Talk/</a:t>
            </a:r>
          </a:p>
          <a:p>
            <a:pPr lvl="0"/>
            <a:r>
              <a:rPr lang="en-US" dirty="0"/>
              <a:t>Talk/Talk/Talk/</a:t>
            </a:r>
            <a:br>
              <a:rPr lang="en-US" dirty="0"/>
            </a:br>
            <a:r>
              <a:rPr lang="en-US" dirty="0"/>
              <a:t>Talk</a:t>
            </a:r>
            <a:endParaRPr lang="de-AT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375DB937-4955-4101-9C9E-91634809DD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71387" y="4680000"/>
            <a:ext cx="8380800" cy="83808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8700"/>
              </a:lnSpc>
              <a:spcBef>
                <a:spcPts val="0"/>
              </a:spcBef>
              <a:buNone/>
              <a:defRPr sz="8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</a:t>
            </a:r>
          </a:p>
          <a:p>
            <a:pPr lvl="0"/>
            <a:r>
              <a:rPr lang="en-US" dirty="0"/>
              <a:t>Talk/Talk/Talk/</a:t>
            </a:r>
          </a:p>
          <a:p>
            <a:pPr lvl="0"/>
            <a:r>
              <a:rPr lang="en-US" dirty="0"/>
              <a:t>Talk/Talk/Talk/</a:t>
            </a:r>
            <a:br>
              <a:rPr lang="en-US" dirty="0"/>
            </a:br>
            <a:r>
              <a:rPr lang="en-US" dirty="0"/>
              <a:t>Talk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081349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+ Logo + Textboxen Vers.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9A9B94D-2F64-4B57-9CEA-79A16B2F4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4025" y="449263"/>
            <a:ext cx="3960000" cy="3960000"/>
          </a:xfrm>
          <a:prstGeom prst="rect">
            <a:avLst/>
          </a:prstGeom>
          <a:solidFill>
            <a:srgbClr val="95C5D6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58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E6EBD1-D62F-4C91-AAFA-F5729871E7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175" y="449263"/>
            <a:ext cx="3124800" cy="3124800"/>
          </a:xfrm>
          <a:prstGeom prst="rect">
            <a:avLst/>
          </a:prstGeom>
        </p:spPr>
      </p:pic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2BC5C3F-2FE0-4970-A5D1-D642AB9A09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4025" y="5886450"/>
            <a:ext cx="6984000" cy="69840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indent="0" algn="ctr">
              <a:lnSpc>
                <a:spcPts val="7900"/>
              </a:lnSpc>
              <a:spcBef>
                <a:spcPts val="0"/>
              </a:spcBef>
              <a:buNone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lvl="0"/>
            <a:r>
              <a:rPr lang="de-AT" dirty="0"/>
              <a:t>Room 000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97497084-C456-4F96-BD81-2B3D862CA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00000" y="5886450"/>
            <a:ext cx="6984000" cy="6984000"/>
          </a:xfrm>
          <a:prstGeom prst="rect">
            <a:avLst/>
          </a:prstGeom>
          <a:solidFill>
            <a:srgbClr val="881548"/>
          </a:solidFill>
        </p:spPr>
        <p:txBody>
          <a:bodyPr lIns="180000" tIns="468000" rIns="180000" bIns="252000" anchor="t" anchorCtr="0"/>
          <a:lstStyle>
            <a:lvl1pPr marL="0" marR="0" indent="0" algn="ctr" defTabSz="1828800" rtl="0" eaLnBrk="1" fontAlgn="auto" latinLnBrk="0" hangingPunct="1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marL="0" marR="0" lvl="0" indent="0" algn="ctr" defTabSz="1828800" rtl="0" eaLnBrk="1" fontAlgn="auto" latinLnBrk="0" hangingPunct="1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AT" dirty="0"/>
              <a:t>Room 000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CA34275-C1C6-49EF-A16E-4A1EFA99DD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45975" y="5886450"/>
            <a:ext cx="6984000" cy="6984000"/>
          </a:xfrm>
          <a:prstGeom prst="rect">
            <a:avLst/>
          </a:prstGeom>
          <a:solidFill>
            <a:srgbClr val="E6242F"/>
          </a:solidFill>
        </p:spPr>
        <p:txBody>
          <a:bodyPr lIns="180000" tIns="468000" rIns="180000" bIns="252000" anchor="t" anchorCtr="0"/>
          <a:lstStyle>
            <a:lvl1pPr marL="0" marR="0" indent="0" algn="ctr" defTabSz="1828800" rtl="0" eaLnBrk="1" fontAlgn="auto" latinLnBrk="0" hangingPunct="1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00:00</a:t>
            </a:r>
          </a:p>
          <a:p>
            <a:pPr marL="0" marR="0" lvl="0" indent="0" algn="ctr" defTabSz="1828800" rtl="0" eaLnBrk="1" fontAlgn="auto" latinLnBrk="0" hangingPunct="1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AT" dirty="0"/>
              <a:t>Room 000</a:t>
            </a:r>
          </a:p>
          <a:p>
            <a:pPr lvl="0"/>
            <a:endParaRPr lang="de-AT" dirty="0"/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</a:p>
          <a:p>
            <a:pPr lvl="0"/>
            <a:r>
              <a:rPr lang="en-US" dirty="0"/>
              <a:t>Talk/Talk/Talk/Talk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675283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Vers.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9A9B94D-2F64-4B57-9CEA-79A16B2F4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4025" y="449263"/>
            <a:ext cx="10972800" cy="2343600"/>
          </a:xfrm>
          <a:prstGeom prst="rect">
            <a:avLst/>
          </a:prstGeom>
          <a:solidFill>
            <a:srgbClr val="95C5D6"/>
          </a:solidFill>
        </p:spPr>
        <p:txBody>
          <a:bodyPr lIns="180000" tIns="252000" rIns="180000" bIns="252000" anchor="ctr" anchorCtr="0"/>
          <a:lstStyle>
            <a:lvl1pPr marL="0" indent="0" algn="ctr">
              <a:lnSpc>
                <a:spcPts val="9000"/>
              </a:lnSpc>
              <a:spcBef>
                <a:spcPts val="0"/>
              </a:spcBef>
              <a:buNone/>
              <a:defRPr sz="9000" b="1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E6EBD1-D62F-4C91-AAFA-F5729871E7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775" y="449263"/>
            <a:ext cx="1933200" cy="1933200"/>
          </a:xfrm>
          <a:prstGeom prst="rect">
            <a:avLst/>
          </a:prstGeom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CA34275-C1C6-49EF-A16E-4A1EFA99DD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25" y="4241656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8000" b="1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00.00–00.00</a:t>
            </a: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37E58CA-C618-428E-8FD0-0A7AF97EF6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58661" y="4094171"/>
            <a:ext cx="15471314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sp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7000" b="1">
                <a:solidFill>
                  <a:srgbClr val="95C5D6"/>
                </a:solidFill>
              </a:defRPr>
            </a:lvl1pPr>
          </a:lstStyle>
          <a:p>
            <a:pPr lvl="0"/>
            <a:r>
              <a:rPr lang="de-AT" dirty="0"/>
              <a:t>Titel Vorname Nachname</a:t>
            </a: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305A33C3-EA46-4235-A9BE-A5CDEB41B0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4025" y="5419683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sp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8000" b="1">
                <a:solidFill>
                  <a:srgbClr val="95C5D6"/>
                </a:solidFill>
              </a:defRPr>
            </a:lvl1pPr>
          </a:lstStyle>
          <a:p>
            <a:pPr lvl="0"/>
            <a:r>
              <a:rPr lang="de-AT" dirty="0"/>
              <a:t>Room 000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08485266-5D28-4C2E-A7F7-8F61C2E20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661" y="5260304"/>
            <a:ext cx="15471314" cy="2560766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7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AT" dirty="0"/>
              <a:t>Text hinzufügen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D0B11685-50B5-4202-8E29-CE5607B0A0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025" y="8654807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8000" b="1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00.00–00.00</a:t>
            </a:r>
            <a:endParaRPr lang="de-DE" dirty="0"/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F67BA684-B7BA-406C-9532-E7512B2F59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661" y="8507322"/>
            <a:ext cx="15471314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sp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7000" b="1">
                <a:solidFill>
                  <a:srgbClr val="95C5D6"/>
                </a:solidFill>
              </a:defRPr>
            </a:lvl1pPr>
          </a:lstStyle>
          <a:p>
            <a:pPr lvl="0"/>
            <a:r>
              <a:rPr lang="de-AT" dirty="0"/>
              <a:t>Titel Vorname Nachname</a:t>
            </a:r>
            <a:endParaRPr lang="de-DE" dirty="0"/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FDE10C1A-A28F-4D15-B0CF-F51A17CBA1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025" y="9832834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sp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8000" b="1">
                <a:solidFill>
                  <a:srgbClr val="95C5D6"/>
                </a:solidFill>
              </a:defRPr>
            </a:lvl1pPr>
          </a:lstStyle>
          <a:p>
            <a:pPr lvl="0"/>
            <a:r>
              <a:rPr lang="de-AT" dirty="0"/>
              <a:t>Room 000</a:t>
            </a:r>
            <a:endParaRPr lang="de-DE" dirty="0"/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E47D8359-458D-4FE9-A926-16758BAC4E0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8661" y="9673455"/>
            <a:ext cx="15471314" cy="2560766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8000"/>
              </a:lnSpc>
              <a:spcBef>
                <a:spcPts val="0"/>
              </a:spcBef>
              <a:buNone/>
              <a:defRPr sz="7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AT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4279727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Vers.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9A9B94D-2F64-4B57-9CEA-79A16B2F4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4024" y="1332005"/>
            <a:ext cx="18453407" cy="1522020"/>
          </a:xfrm>
          <a:prstGeom prst="rect">
            <a:avLst/>
          </a:prstGeom>
          <a:noFill/>
        </p:spPr>
        <p:txBody>
          <a:bodyPr lIns="180000" tIns="252000" rIns="180000" bIns="252000" anchor="ctr" anchorCtr="0">
            <a:noAutofit/>
          </a:bodyPr>
          <a:lstStyle>
            <a:lvl1pPr marL="0" indent="0" algn="l">
              <a:lnSpc>
                <a:spcPts val="7900"/>
              </a:lnSpc>
              <a:spcBef>
                <a:spcPts val="0"/>
              </a:spcBef>
              <a:buNone/>
              <a:defRPr sz="7300" b="1">
                <a:solidFill>
                  <a:schemeClr val="tx1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E6EBD1-D62F-4C91-AAFA-F5729871E7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775" y="449263"/>
            <a:ext cx="1933200" cy="1933200"/>
          </a:xfrm>
          <a:prstGeom prst="rect">
            <a:avLst/>
          </a:prstGeom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CA34275-C1C6-49EF-A16E-4A1EFA99DD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25" y="4256062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1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00.00–00.00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08485266-5D28-4C2E-A7F7-8F61C2E20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661" y="4255200"/>
            <a:ext cx="15471314" cy="2560766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AT" dirty="0"/>
              <a:t>Text hinzufügen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250C9884-6855-4A3B-BC5D-266B45DA8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025" y="7146200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1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00.00–00.00</a:t>
            </a: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09F9D41A-CE0E-48DD-AC94-6B1CCD89E7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661" y="7145338"/>
            <a:ext cx="15471314" cy="2560766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AT" dirty="0"/>
              <a:t>Text hinzufügen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7EC7AD23-D339-4577-ACF1-35B9468A71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024" y="10153357"/>
            <a:ext cx="7850188" cy="1534844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1">
                <a:solidFill>
                  <a:srgbClr val="E6242F"/>
                </a:solidFill>
              </a:defRPr>
            </a:lvl1pPr>
          </a:lstStyle>
          <a:p>
            <a:pPr lvl="0"/>
            <a:r>
              <a:rPr lang="de-AT" dirty="0"/>
              <a:t>00.00–00.00</a:t>
            </a:r>
            <a:endParaRPr lang="de-DE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2315F048-DBC8-4C73-B8B7-8156582F04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8660" y="10152495"/>
            <a:ext cx="15471314" cy="2560766"/>
          </a:xfrm>
          <a:prstGeom prst="rect">
            <a:avLst/>
          </a:prstGeom>
          <a:noFill/>
        </p:spPr>
        <p:txBody>
          <a:bodyPr wrap="square" lIns="0" tIns="252000" rIns="0" bIns="252000" anchor="t" anchorCtr="0">
            <a:noAutofit/>
          </a:bodyPr>
          <a:lstStyle>
            <a:lvl1pPr marL="0" indent="0" algn="l">
              <a:lnSpc>
                <a:spcPts val="7000"/>
              </a:lnSpc>
              <a:spcBef>
                <a:spcPts val="0"/>
              </a:spcBef>
              <a:buNone/>
              <a:defRPr sz="6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AT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972955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947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6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bmnt.gv.at/ministerium.html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bmnt.gv.at/ministerium.html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bmnt.gv.at/ministerium.html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nt.gv.at/ministerium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46327B7-1D51-4D81-9AB4-D74A4F0BF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B2529C-E60D-4943-A7E9-E2088C6C6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0861FA-C6C5-408E-979F-40E03DED0C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4F0313-B844-46A3-B7E1-E459D4211A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2916E3-5FAF-4511-B590-780F3765ED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0A095B4-141D-4B76-A9A7-883BFFA25B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5CAE4E-16B6-483B-B168-A6FFABA7F4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" name="Grafik 9" descr="Ein Bild, das Kleidung enthält.&#10;&#10;Mit sehr hoher Zuverlässigkeit generierte Beschreibung">
            <a:extLst>
              <a:ext uri="{FF2B5EF4-FFF2-40B4-BE49-F238E27FC236}">
                <a16:creationId xmlns:a16="http://schemas.microsoft.com/office/drawing/2014/main" id="{5AC5AB1D-4E52-45B5-9929-12770C56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55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B9430A3-FEC2-4831-97F4-3BD43715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0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6563" y="5207591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Durch die Veranstaltung führen Sie</a:t>
            </a:r>
          </a:p>
        </p:txBody>
      </p:sp>
      <p:pic>
        <p:nvPicPr>
          <p:cNvPr id="17" name="Grafik 16">
            <a:hlinkClick r:id="rId2"/>
            <a:extLst>
              <a:ext uri="{FF2B5EF4-FFF2-40B4-BE49-F238E27FC236}">
                <a16:creationId xmlns:a16="http://schemas.microsoft.com/office/drawing/2014/main" id="{901EB846-F3ED-4274-B82F-2A381F630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32" y="780375"/>
            <a:ext cx="3714430" cy="136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4759569" y="7197786"/>
            <a:ext cx="75496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Sabine </a:t>
            </a:r>
            <a:r>
              <a:rPr lang="de-AT" sz="6000" b="1" dirty="0" err="1">
                <a:solidFill>
                  <a:srgbClr val="A2A22E"/>
                </a:solidFill>
              </a:rPr>
              <a:t>Loho</a:t>
            </a:r>
            <a:endParaRPr lang="de-AT" sz="6000" b="1" dirty="0">
              <a:solidFill>
                <a:srgbClr val="A2A22E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9ADA229-03D7-4E13-8F8F-2DFE37CF8229}"/>
              </a:ext>
            </a:extLst>
          </p:cNvPr>
          <p:cNvSpPr/>
          <p:nvPr/>
        </p:nvSpPr>
        <p:spPr>
          <a:xfrm>
            <a:off x="11530148" y="7197788"/>
            <a:ext cx="52725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Josef Broukal</a:t>
            </a:r>
            <a:endParaRPr lang="de-AT" sz="6000" dirty="0">
              <a:solidFill>
                <a:srgbClr val="A2A22E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771E412-3545-4759-9608-E33158724923}"/>
              </a:ext>
            </a:extLst>
          </p:cNvPr>
          <p:cNvSpPr/>
          <p:nvPr/>
        </p:nvSpPr>
        <p:spPr>
          <a:xfrm>
            <a:off x="10258454" y="7197786"/>
            <a:ext cx="7409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&amp;</a:t>
            </a:r>
            <a:endParaRPr lang="de-AT" sz="6000" dirty="0">
              <a:solidFill>
                <a:srgbClr val="A2A22E"/>
              </a:solidFill>
            </a:endParaRPr>
          </a:p>
        </p:txBody>
      </p:sp>
      <p:pic>
        <p:nvPicPr>
          <p:cNvPr id="9" name="Snagit_PPTEC09">
            <a:extLst>
              <a:ext uri="{FF2B5EF4-FFF2-40B4-BE49-F238E27FC236}">
                <a16:creationId xmlns:a16="http://schemas.microsoft.com/office/drawing/2014/main" id="{2C43602C-F3FF-4D6E-817D-39879F23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6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-11245"/>
            <a:ext cx="24381562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41648" y="3313758"/>
            <a:ext cx="18453407" cy="1522020"/>
          </a:xfrm>
        </p:spPr>
        <p:txBody>
          <a:bodyPr/>
          <a:lstStyle/>
          <a:p>
            <a:pPr>
              <a:lnSpc>
                <a:spcPts val="7400"/>
              </a:lnSpc>
            </a:pPr>
            <a:r>
              <a:rPr lang="de-AT" b="0" dirty="0"/>
              <a:t>Wir        unsere Partner und Sponsoren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Snagit_PPTA1D9">
            <a:extLst>
              <a:ext uri="{FF2B5EF4-FFF2-40B4-BE49-F238E27FC236}">
                <a16:creationId xmlns:a16="http://schemas.microsoft.com/office/drawing/2014/main" id="{53A6A19B-88AF-4E72-8DAA-880DFA958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12" y="3313758"/>
            <a:ext cx="1473065" cy="1347902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A6C597B-9B8D-489C-A837-73169FDE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6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2239" y="5258484"/>
            <a:ext cx="18453407" cy="152202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Veranstaltungstool </a:t>
            </a:r>
            <a:r>
              <a:rPr lang="de-DE" sz="7200" dirty="0" err="1">
                <a:solidFill>
                  <a:srgbClr val="A2A22E"/>
                </a:solidFill>
              </a:rPr>
              <a:t>MatchMapp</a:t>
            </a:r>
            <a:endParaRPr lang="de-DE" sz="7200" dirty="0">
              <a:solidFill>
                <a:srgbClr val="A2A22E"/>
              </a:solidFill>
            </a:endParaRP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13D86BB-0CCD-4BD5-9D44-0CBB95479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99640" y="7046180"/>
            <a:ext cx="18396683" cy="8545232"/>
          </a:xfrm>
        </p:spPr>
        <p:txBody>
          <a:bodyPr/>
          <a:lstStyle/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Alle Informationen auf Ihrem Smartphone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Link in SMS oder E-Mail anklicken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Gästeliste, Programm, Link zu den Sponsoren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AT" sz="4400" dirty="0">
                <a:solidFill>
                  <a:srgbClr val="A2A22E"/>
                </a:solidFill>
              </a:rPr>
              <a:t>K</a:t>
            </a:r>
            <a:r>
              <a:rPr lang="de-DE" sz="4400" dirty="0" err="1">
                <a:solidFill>
                  <a:srgbClr val="A2A22E"/>
                </a:solidFill>
              </a:rPr>
              <a:t>ontaktherstellung</a:t>
            </a:r>
            <a:r>
              <a:rPr lang="de-DE" sz="4400" dirty="0">
                <a:solidFill>
                  <a:srgbClr val="A2A22E"/>
                </a:solidFill>
              </a:rPr>
              <a:t> mittels SMS oder E-Mail</a:t>
            </a:r>
          </a:p>
          <a:p>
            <a:pPr marL="1617663" lvl="1">
              <a:lnSpc>
                <a:spcPct val="125000"/>
              </a:lnSpc>
              <a:tabLst>
                <a:tab pos="1524000" algn="l"/>
              </a:tabLst>
            </a:pPr>
            <a:r>
              <a:rPr lang="de-DE" sz="4400" dirty="0">
                <a:solidFill>
                  <a:srgbClr val="A2A22E"/>
                </a:solidFill>
              </a:rPr>
              <a:t>Filter nach Interessen zur Kontaktaufnahme</a:t>
            </a:r>
          </a:p>
          <a:p>
            <a:pPr marL="1617663" lvl="1">
              <a:lnSpc>
                <a:spcPct val="125000"/>
              </a:lnSpc>
              <a:tabLst>
                <a:tab pos="1524000" algn="l"/>
              </a:tabLst>
            </a:pPr>
            <a:r>
              <a:rPr lang="de-DE" sz="4400" dirty="0">
                <a:solidFill>
                  <a:srgbClr val="A2A22E"/>
                </a:solidFill>
              </a:rPr>
              <a:t>Match Making Area für Ihre individuellen Gespräche</a:t>
            </a:r>
          </a:p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BF6BB42-8C9A-48DE-B824-C37548D140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8146" y="6142892"/>
            <a:ext cx="6735854" cy="7573108"/>
          </a:xfrm>
          <a:prstGeom prst="rect">
            <a:avLst/>
          </a:prstGeom>
        </p:spPr>
      </p:pic>
      <p:pic>
        <p:nvPicPr>
          <p:cNvPr id="8" name="Snagit_PPTEC09">
            <a:extLst>
              <a:ext uri="{FF2B5EF4-FFF2-40B4-BE49-F238E27FC236}">
                <a16:creationId xmlns:a16="http://schemas.microsoft.com/office/drawing/2014/main" id="{7E5E2DBE-9C9C-4A49-BAB6-F88CB13B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5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2239" y="5258484"/>
            <a:ext cx="18453407" cy="152202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WLAN Zugang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13D86BB-0CCD-4BD5-9D44-0CBB95479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61004" y="6722773"/>
            <a:ext cx="18396683" cy="3858044"/>
          </a:xfrm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WLAN: 		</a:t>
            </a:r>
            <a:r>
              <a:rPr lang="de-DE" sz="6000" b="1" dirty="0" err="1">
                <a:solidFill>
                  <a:srgbClr val="A2A22E"/>
                </a:solidFill>
              </a:rPr>
              <a:t>kugguest</a:t>
            </a:r>
            <a:endParaRPr lang="de-DE" sz="6000" b="1" dirty="0">
              <a:solidFill>
                <a:srgbClr val="A2A22E"/>
              </a:solidFill>
            </a:endParaRPr>
          </a:p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Guest User:	</a:t>
            </a:r>
            <a:r>
              <a:rPr lang="de-DE" sz="6000" b="1" dirty="0" err="1">
                <a:solidFill>
                  <a:srgbClr val="A2A22E"/>
                </a:solidFill>
              </a:rPr>
              <a:t>envietech</a:t>
            </a:r>
            <a:endParaRPr lang="de-DE" sz="6000" b="1" dirty="0">
              <a:solidFill>
                <a:srgbClr val="A2A22E"/>
              </a:solidFill>
            </a:endParaRPr>
          </a:p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Passwort:	   	kug2018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BF6BB42-8C9A-48DE-B824-C37548D140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8146" y="6142892"/>
            <a:ext cx="6735854" cy="7573108"/>
          </a:xfrm>
          <a:prstGeom prst="rect">
            <a:avLst/>
          </a:prstGeom>
        </p:spPr>
      </p:pic>
      <p:pic>
        <p:nvPicPr>
          <p:cNvPr id="8" name="Snagit_PPTEC09">
            <a:extLst>
              <a:ext uri="{FF2B5EF4-FFF2-40B4-BE49-F238E27FC236}">
                <a16:creationId xmlns:a16="http://schemas.microsoft.com/office/drawing/2014/main" id="{7E5E2DBE-9C9C-4A49-BAB6-F88CB13B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0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282" y="5225574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Es begrüßen Sie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7094613"/>
            <a:ext cx="146254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Johann Seitinger</a:t>
            </a:r>
            <a:r>
              <a:rPr lang="de-AT" sz="6000" dirty="0">
                <a:solidFill>
                  <a:srgbClr val="A2A22E"/>
                </a:solidFill>
              </a:rPr>
              <a:t>, </a:t>
            </a:r>
            <a:r>
              <a:rPr lang="de-AT" sz="6000" dirty="0" err="1">
                <a:solidFill>
                  <a:srgbClr val="A2A22E"/>
                </a:solidFill>
              </a:rPr>
              <a:t>ÖkR</a:t>
            </a:r>
            <a:endParaRPr lang="de-AT" sz="6000" dirty="0">
              <a:solidFill>
                <a:srgbClr val="A2A22E"/>
              </a:solidFill>
            </a:endParaRPr>
          </a:p>
          <a:p>
            <a:r>
              <a:rPr lang="de-AT" sz="6000" dirty="0">
                <a:solidFill>
                  <a:srgbClr val="A2A22E"/>
                </a:solidFill>
              </a:rPr>
              <a:t>Landesrat Land Steiermark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9ADA229-03D7-4E13-8F8F-2DFE37CF8229}"/>
              </a:ext>
            </a:extLst>
          </p:cNvPr>
          <p:cNvSpPr/>
          <p:nvPr/>
        </p:nvSpPr>
        <p:spPr>
          <a:xfrm>
            <a:off x="1722282" y="9932349"/>
            <a:ext cx="210908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Daniela Müller-</a:t>
            </a:r>
            <a:r>
              <a:rPr lang="de-AT" sz="6000" b="1" dirty="0" err="1">
                <a:solidFill>
                  <a:srgbClr val="A2A22E"/>
                </a:solidFill>
              </a:rPr>
              <a:t>Mezin</a:t>
            </a:r>
            <a:r>
              <a:rPr lang="de-AT" sz="6000" dirty="0">
                <a:solidFill>
                  <a:srgbClr val="A2A22E"/>
                </a:solidFill>
              </a:rPr>
              <a:t>, KommR, </a:t>
            </a:r>
          </a:p>
          <a:p>
            <a:r>
              <a:rPr lang="de-AT" sz="6000" dirty="0">
                <a:solidFill>
                  <a:srgbClr val="A2A22E"/>
                </a:solidFill>
              </a:rPr>
              <a:t>Fachgruppenobfrau der Fachgruppe Entsorgungs- </a:t>
            </a:r>
          </a:p>
          <a:p>
            <a:r>
              <a:rPr lang="de-AT" sz="6000" dirty="0">
                <a:solidFill>
                  <a:srgbClr val="A2A22E"/>
                </a:solidFill>
              </a:rPr>
              <a:t>und Ressourcenmanagement, WKO Steiermark</a:t>
            </a:r>
          </a:p>
        </p:txBody>
      </p:sp>
      <p:pic>
        <p:nvPicPr>
          <p:cNvPr id="7" name="Snagit_PPTEC09">
            <a:extLst>
              <a:ext uri="{FF2B5EF4-FFF2-40B4-BE49-F238E27FC236}">
                <a16:creationId xmlns:a16="http://schemas.microsoft.com/office/drawing/2014/main" id="{3726DC9F-54CB-49FF-B155-6590305D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02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B9430A3-FEC2-4831-97F4-3BD43715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8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8963" y="4712527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#mission2030: Die integrierte Klima- und Energiestrategie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7057720"/>
            <a:ext cx="216887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Christian Holzer</a:t>
            </a:r>
            <a:r>
              <a:rPr lang="de-AT" sz="6000" dirty="0">
                <a:solidFill>
                  <a:srgbClr val="A2A22E"/>
                </a:solidFill>
              </a:rPr>
              <a:t>, SC Dipl.-Ing., Bundesministerium für Nachhaltigkeit und Tourismus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221B26C7-3BFC-4F45-8F37-68CDBEBB2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2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B9430A3-FEC2-4831-97F4-3BD43715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0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8963" y="5205934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Anstiften zum Querdenken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6998067"/>
            <a:ext cx="176794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Anja Förster</a:t>
            </a:r>
          </a:p>
          <a:p>
            <a:r>
              <a:rPr lang="de-AT" sz="6000" dirty="0">
                <a:solidFill>
                  <a:srgbClr val="A2A22E"/>
                </a:solidFill>
              </a:rPr>
              <a:t>Unternehmerin, Bestsellerautorin, Business-Querdenkerin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F478E518-D2D4-46A0-9331-DF667C761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9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B9430A3-FEC2-4831-97F4-3BD43715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75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46327B7-1D51-4D81-9AB4-D74A4F0BF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B2529C-E60D-4943-A7E9-E2088C6C6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0861FA-C6C5-408E-979F-40E03DED0C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4F0313-B844-46A3-B7E1-E459D4211A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2916E3-5FAF-4511-B590-780F3765ED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0A095B4-141D-4B76-A9A7-883BFFA25B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5CAE4E-16B6-483B-B168-A6FFABA7F4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" name="Grafik 9" descr="Ein Bild, das Kleidung enthält.&#10;&#10;Mit sehr hoher Zuverlässigkeit generierte Beschreibung">
            <a:extLst>
              <a:ext uri="{FF2B5EF4-FFF2-40B4-BE49-F238E27FC236}">
                <a16:creationId xmlns:a16="http://schemas.microsoft.com/office/drawing/2014/main" id="{5AC5AB1D-4E52-45B5-9929-12770C56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19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-11245"/>
            <a:ext cx="24381562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41648" y="3313758"/>
            <a:ext cx="18453407" cy="1522020"/>
          </a:xfrm>
        </p:spPr>
        <p:txBody>
          <a:bodyPr/>
          <a:lstStyle/>
          <a:p>
            <a:pPr>
              <a:lnSpc>
                <a:spcPts val="7400"/>
              </a:lnSpc>
            </a:pPr>
            <a:r>
              <a:rPr lang="de-AT" b="0" dirty="0"/>
              <a:t>Wir        unsere Partner und Sponsoren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Snagit_PPTA1D9">
            <a:extLst>
              <a:ext uri="{FF2B5EF4-FFF2-40B4-BE49-F238E27FC236}">
                <a16:creationId xmlns:a16="http://schemas.microsoft.com/office/drawing/2014/main" id="{53A6A19B-88AF-4E72-8DAA-880DFA958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12" y="3313758"/>
            <a:ext cx="1473065" cy="1347902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A6C597B-9B8D-489C-A837-73169FDE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7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16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2096" y="5275940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Vom Vordenken zum Querdenken!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752096" y="6940063"/>
            <a:ext cx="20879808" cy="6214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Cornelia Daniel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Mag., </a:t>
            </a:r>
            <a:r>
              <a:rPr lang="de-AT" sz="4800" dirty="0" err="1">
                <a:solidFill>
                  <a:srgbClr val="A2A22E"/>
                </a:solidFill>
              </a:rPr>
              <a:t>Dachgold</a:t>
            </a:r>
            <a:r>
              <a:rPr lang="de-AT" sz="4800" dirty="0">
                <a:solidFill>
                  <a:srgbClr val="A2A22E"/>
                </a:solidFill>
              </a:rPr>
              <a:t> Photovoltaik</a:t>
            </a:r>
          </a:p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Wolfram </a:t>
            </a:r>
            <a:r>
              <a:rPr lang="de-AT" sz="6000" b="1" dirty="0" err="1">
                <a:solidFill>
                  <a:srgbClr val="A2A22E"/>
                </a:solidFill>
              </a:rPr>
              <a:t>Krendlesberger</a:t>
            </a:r>
            <a:r>
              <a:rPr lang="de-AT" sz="60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Dr., </a:t>
            </a:r>
            <a:r>
              <a:rPr lang="de-AT" sz="4800" dirty="0" err="1">
                <a:solidFill>
                  <a:srgbClr val="A2A22E"/>
                </a:solidFill>
              </a:rPr>
              <a:t>Heliovis</a:t>
            </a:r>
            <a:r>
              <a:rPr lang="de-AT" sz="4800" dirty="0">
                <a:solidFill>
                  <a:srgbClr val="A2A22E"/>
                </a:solidFill>
              </a:rPr>
              <a:t> AG</a:t>
            </a:r>
          </a:p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Daniela Müller-</a:t>
            </a:r>
            <a:r>
              <a:rPr lang="de-AT" sz="6000" b="1" dirty="0" err="1">
                <a:solidFill>
                  <a:srgbClr val="A2A22E"/>
                </a:solidFill>
              </a:rPr>
              <a:t>Mezin</a:t>
            </a:r>
            <a:r>
              <a:rPr lang="de-AT" sz="6000" dirty="0">
                <a:solidFill>
                  <a:srgbClr val="A2A22E"/>
                </a:solidFill>
              </a:rPr>
              <a:t> </a:t>
            </a:r>
            <a:r>
              <a:rPr lang="de-AT" sz="4800" dirty="0">
                <a:solidFill>
                  <a:srgbClr val="A2A22E"/>
                </a:solidFill>
              </a:rPr>
              <a:t>KommR, Geschäftsführerin der </a:t>
            </a:r>
            <a:r>
              <a:rPr lang="de-AT" sz="4800" dirty="0" err="1">
                <a:solidFill>
                  <a:srgbClr val="A2A22E"/>
                </a:solidFill>
              </a:rPr>
              <a:t>Jerich</a:t>
            </a:r>
            <a:r>
              <a:rPr lang="de-AT" sz="4800" dirty="0">
                <a:solidFill>
                  <a:srgbClr val="A2A22E"/>
                </a:solidFill>
              </a:rPr>
              <a:t> </a:t>
            </a:r>
            <a:r>
              <a:rPr lang="de-AT" sz="4800" dirty="0" err="1">
                <a:solidFill>
                  <a:srgbClr val="A2A22E"/>
                </a:solidFill>
              </a:rPr>
              <a:t>Logistic</a:t>
            </a:r>
            <a:r>
              <a:rPr lang="de-AT" sz="4800" dirty="0">
                <a:solidFill>
                  <a:srgbClr val="A2A22E"/>
                </a:solidFill>
              </a:rPr>
              <a:t> und </a:t>
            </a:r>
            <a:r>
              <a:rPr lang="de-AT" sz="4800" dirty="0" err="1">
                <a:solidFill>
                  <a:srgbClr val="A2A22E"/>
                </a:solidFill>
              </a:rPr>
              <a:t>Müllex</a:t>
            </a:r>
            <a:r>
              <a:rPr lang="de-AT" sz="4800" dirty="0">
                <a:solidFill>
                  <a:srgbClr val="A2A22E"/>
                </a:solidFill>
              </a:rPr>
              <a:t>-Umwelt-Säuberung</a:t>
            </a:r>
          </a:p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Gabriela Maria Straka</a:t>
            </a:r>
            <a:r>
              <a:rPr lang="de-AT" sz="60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Mag. Dr. EMBA, </a:t>
            </a:r>
            <a:r>
              <a:rPr lang="de-AT" sz="4800" dirty="0" err="1">
                <a:solidFill>
                  <a:srgbClr val="A2A22E"/>
                </a:solidFill>
              </a:rPr>
              <a:t>Brau</a:t>
            </a:r>
            <a:r>
              <a:rPr lang="de-AT" sz="4800" dirty="0">
                <a:solidFill>
                  <a:srgbClr val="A2A22E"/>
                </a:solidFill>
              </a:rPr>
              <a:t> Union Österreich AG</a:t>
            </a:r>
          </a:p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Thomas </a:t>
            </a:r>
            <a:r>
              <a:rPr lang="de-AT" sz="6000" b="1" dirty="0" err="1">
                <a:solidFill>
                  <a:srgbClr val="A2A22E"/>
                </a:solidFill>
              </a:rPr>
              <a:t>Wiedner</a:t>
            </a:r>
            <a:r>
              <a:rPr lang="de-AT" sz="60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MA, Energie Steiermark AG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8F4ABA8B-F28A-4E1F-A124-A37660E2C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5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13DA220E-4794-4213-91C3-F9761138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85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0559" y="5220604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Kabel statt Rohre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16066" y="6983397"/>
            <a:ext cx="20141257" cy="2109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Gerhard </a:t>
            </a:r>
            <a:r>
              <a:rPr lang="de-AT" sz="6000" b="1" dirty="0" err="1">
                <a:solidFill>
                  <a:srgbClr val="A2A22E"/>
                </a:solidFill>
              </a:rPr>
              <a:t>Rimpler</a:t>
            </a:r>
            <a:r>
              <a:rPr lang="de-AT" sz="6000" dirty="0">
                <a:solidFill>
                  <a:srgbClr val="A2A22E"/>
                </a:solidFill>
              </a:rPr>
              <a:t>, Ing. Dr.</a:t>
            </a:r>
          </a:p>
          <a:p>
            <a:pPr>
              <a:lnSpc>
                <a:spcPct val="114000"/>
              </a:lnSpc>
            </a:pPr>
            <a:r>
              <a:rPr lang="de-AT" sz="6000" dirty="0">
                <a:solidFill>
                  <a:srgbClr val="A2A22E"/>
                </a:solidFill>
              </a:rPr>
              <a:t>Geschäftsführer </a:t>
            </a:r>
            <a:r>
              <a:rPr lang="de-AT" sz="6000" dirty="0" err="1">
                <a:solidFill>
                  <a:srgbClr val="A2A22E"/>
                </a:solidFill>
              </a:rPr>
              <a:t>my</a:t>
            </a:r>
            <a:r>
              <a:rPr lang="de-AT" sz="6000" dirty="0">
                <a:solidFill>
                  <a:srgbClr val="A2A22E"/>
                </a:solidFill>
              </a:rPr>
              <a:t>-PV GmbH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4187AB85-9677-4D04-B86F-1144C0FD2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10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5727" y="5185434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Holz Heizen ohne Emissionen?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7018567"/>
            <a:ext cx="19074456" cy="2109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Gottfried Baumann-Leitner</a:t>
            </a:r>
          </a:p>
          <a:p>
            <a:pPr>
              <a:lnSpc>
                <a:spcPct val="114000"/>
              </a:lnSpc>
            </a:pPr>
            <a:r>
              <a:rPr lang="de-AT" sz="6000" dirty="0">
                <a:solidFill>
                  <a:srgbClr val="A2A22E"/>
                </a:solidFill>
              </a:rPr>
              <a:t>Exportleiter Windhager Zentralheizung GmbH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53270F02-4A40-4636-95F8-9474C759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89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282" y="5176912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Windstrom speichern – in Beton!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7027089"/>
            <a:ext cx="17679409" cy="2109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Sebastian </a:t>
            </a:r>
            <a:r>
              <a:rPr lang="de-AT" sz="6000" b="1" dirty="0" err="1">
                <a:solidFill>
                  <a:srgbClr val="A2A22E"/>
                </a:solidFill>
              </a:rPr>
              <a:t>Spaun</a:t>
            </a:r>
            <a:r>
              <a:rPr lang="de-AT" sz="6000" b="1" dirty="0">
                <a:solidFill>
                  <a:srgbClr val="A2A22E"/>
                </a:solidFill>
              </a:rPr>
              <a:t>, </a:t>
            </a:r>
            <a:r>
              <a:rPr lang="de-AT" sz="6000" dirty="0">
                <a:solidFill>
                  <a:srgbClr val="A2A22E"/>
                </a:solidFill>
              </a:rPr>
              <a:t>DI, Geschäftsführer </a:t>
            </a:r>
          </a:p>
          <a:p>
            <a:pPr>
              <a:lnSpc>
                <a:spcPct val="114000"/>
              </a:lnSpc>
            </a:pPr>
            <a:r>
              <a:rPr lang="de-AT" sz="6000" dirty="0">
                <a:solidFill>
                  <a:srgbClr val="A2A22E"/>
                </a:solidFill>
              </a:rPr>
              <a:t>Vereinigung der österr. Zementindustrie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B91965BD-D11E-4D42-84FC-998768121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26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4004" y="4770088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Wie aus einer Krise die schnellste Wärmewende Europas wurde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776902" y="6928338"/>
            <a:ext cx="19461318" cy="2109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de-AT" sz="6000" b="1" dirty="0">
                <a:solidFill>
                  <a:srgbClr val="A2A22E"/>
                </a:solidFill>
              </a:rPr>
              <a:t>Peter Schlemmer, </a:t>
            </a:r>
            <a:r>
              <a:rPr lang="de-AT" sz="6000" dirty="0">
                <a:solidFill>
                  <a:srgbClr val="A2A22E"/>
                </a:solidFill>
              </a:rPr>
              <a:t>Dipl.-WI (FH), Ausbau &amp; Betrieb Fernwärme, Energie Graz GmbH &amp; Co KG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014EC1AA-F17D-4A7B-8D41-E9657952A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91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1569" y="6646985"/>
            <a:ext cx="20585723" cy="4492833"/>
          </a:xfrm>
        </p:spPr>
        <p:txBody>
          <a:bodyPr>
            <a:spAutoFit/>
          </a:bodyPr>
          <a:lstStyle/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Zentraler Speicherkanal Graz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Solares Speicherprojekt HELIOS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Wärmeversorgung Brauquartier Puntigam</a:t>
            </a:r>
          </a:p>
        </p:txBody>
      </p:sp>
      <p:pic>
        <p:nvPicPr>
          <p:cNvPr id="17" name="Grafik 16">
            <a:hlinkClick r:id="rId2"/>
            <a:extLst>
              <a:ext uri="{FF2B5EF4-FFF2-40B4-BE49-F238E27FC236}">
                <a16:creationId xmlns:a16="http://schemas.microsoft.com/office/drawing/2014/main" id="{901EB846-F3ED-4274-B82F-2A381F630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32" y="780375"/>
            <a:ext cx="3714430" cy="1368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809" y="11054333"/>
            <a:ext cx="4559213" cy="239473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6240791-B28F-4413-A3DF-7B9B1B5E2CBD}"/>
              </a:ext>
            </a:extLst>
          </p:cNvPr>
          <p:cNvSpPr txBox="1"/>
          <p:nvPr/>
        </p:nvSpPr>
        <p:spPr>
          <a:xfrm>
            <a:off x="1711569" y="5431268"/>
            <a:ext cx="1216855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7200" b="1" dirty="0">
                <a:solidFill>
                  <a:srgbClr val="A2A22E"/>
                </a:solidFill>
              </a:rPr>
              <a:t>Exkursionen</a:t>
            </a:r>
          </a:p>
        </p:txBody>
      </p:sp>
      <p:pic>
        <p:nvPicPr>
          <p:cNvPr id="7" name="Snagit_PPTEC09">
            <a:extLst>
              <a:ext uri="{FF2B5EF4-FFF2-40B4-BE49-F238E27FC236}">
                <a16:creationId xmlns:a16="http://schemas.microsoft.com/office/drawing/2014/main" id="{DA8DA5C7-8B34-4CF0-9878-953B5CD8B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1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2239" y="5258484"/>
            <a:ext cx="18453407" cy="152202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Veranstaltungstool </a:t>
            </a:r>
            <a:r>
              <a:rPr lang="de-DE" sz="7200" dirty="0" err="1">
                <a:solidFill>
                  <a:srgbClr val="A2A22E"/>
                </a:solidFill>
              </a:rPr>
              <a:t>MatchMapp</a:t>
            </a:r>
            <a:endParaRPr lang="de-DE" sz="7200" dirty="0">
              <a:solidFill>
                <a:srgbClr val="A2A22E"/>
              </a:solidFill>
            </a:endParaRP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13D86BB-0CCD-4BD5-9D44-0CBB95479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99640" y="7046180"/>
            <a:ext cx="18396683" cy="6741397"/>
          </a:xfrm>
          <a:solidFill>
            <a:schemeClr val="tx1"/>
          </a:solidFill>
        </p:spPr>
        <p:txBody>
          <a:bodyPr>
            <a:spAutoFit/>
          </a:bodyPr>
          <a:lstStyle/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Alle Informationen auf Ihrem Smartphone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Link in SMS oder E-Mail anklicken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DE" sz="4400" dirty="0">
                <a:solidFill>
                  <a:srgbClr val="A2A22E"/>
                </a:solidFill>
              </a:rPr>
              <a:t>Gästeliste, Programm, Link zu den Sponsoren</a:t>
            </a:r>
          </a:p>
          <a:p>
            <a:pPr marL="857250" indent="-8572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de-AT" sz="4400" dirty="0">
                <a:solidFill>
                  <a:srgbClr val="A2A22E"/>
                </a:solidFill>
              </a:rPr>
              <a:t>K</a:t>
            </a:r>
            <a:r>
              <a:rPr lang="de-DE" sz="4400" dirty="0" err="1">
                <a:solidFill>
                  <a:srgbClr val="A2A22E"/>
                </a:solidFill>
              </a:rPr>
              <a:t>ontaktherstellung</a:t>
            </a:r>
            <a:r>
              <a:rPr lang="de-DE" sz="4400" dirty="0">
                <a:solidFill>
                  <a:srgbClr val="A2A22E"/>
                </a:solidFill>
              </a:rPr>
              <a:t> mittels SMS oder E-Mail</a:t>
            </a:r>
          </a:p>
          <a:p>
            <a:pPr marL="1617663" lvl="1">
              <a:lnSpc>
                <a:spcPct val="125000"/>
              </a:lnSpc>
              <a:tabLst>
                <a:tab pos="1524000" algn="l"/>
              </a:tabLst>
            </a:pPr>
            <a:r>
              <a:rPr lang="de-DE" sz="4400" dirty="0">
                <a:solidFill>
                  <a:srgbClr val="A2A22E"/>
                </a:solidFill>
              </a:rPr>
              <a:t>Filter nach Interessen zur Kontaktaufnahme</a:t>
            </a:r>
          </a:p>
          <a:p>
            <a:pPr marL="1617663" lvl="1">
              <a:lnSpc>
                <a:spcPct val="125000"/>
              </a:lnSpc>
              <a:tabLst>
                <a:tab pos="1524000" algn="l"/>
              </a:tabLst>
            </a:pPr>
            <a:r>
              <a:rPr lang="de-DE" sz="4400" dirty="0">
                <a:solidFill>
                  <a:srgbClr val="A2A22E"/>
                </a:solidFill>
              </a:rPr>
              <a:t>Match Making Area für Ihre individuellen Gespräche</a:t>
            </a:r>
          </a:p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BF6BB42-8C9A-48DE-B824-C37548D140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8146" y="6142892"/>
            <a:ext cx="6735854" cy="7573108"/>
          </a:xfrm>
          <a:prstGeom prst="rect">
            <a:avLst/>
          </a:prstGeom>
        </p:spPr>
      </p:pic>
      <p:pic>
        <p:nvPicPr>
          <p:cNvPr id="8" name="Snagit_PPTEC09">
            <a:extLst>
              <a:ext uri="{FF2B5EF4-FFF2-40B4-BE49-F238E27FC236}">
                <a16:creationId xmlns:a16="http://schemas.microsoft.com/office/drawing/2014/main" id="{5165479E-AE60-42F0-949C-4C1C8D105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64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2239" y="5258484"/>
            <a:ext cx="18453407" cy="152202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WLAN Zugang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13D86BB-0CCD-4BD5-9D44-0CBB95479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61004" y="6722773"/>
            <a:ext cx="18396683" cy="5012206"/>
          </a:xfrm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WLAN: 		</a:t>
            </a:r>
            <a:r>
              <a:rPr lang="de-DE" sz="6000" b="1" dirty="0" err="1">
                <a:solidFill>
                  <a:srgbClr val="A2A22E"/>
                </a:solidFill>
              </a:rPr>
              <a:t>kugguest</a:t>
            </a:r>
            <a:endParaRPr lang="de-DE" sz="6000" b="1" dirty="0">
              <a:solidFill>
                <a:srgbClr val="A2A22E"/>
              </a:solidFill>
            </a:endParaRPr>
          </a:p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Guest User:	</a:t>
            </a:r>
            <a:r>
              <a:rPr lang="de-DE" sz="6000" b="1" dirty="0" err="1">
                <a:solidFill>
                  <a:srgbClr val="A2A22E"/>
                </a:solidFill>
              </a:rPr>
              <a:t>envietech</a:t>
            </a:r>
            <a:endParaRPr lang="de-DE" sz="6000" b="1" dirty="0">
              <a:solidFill>
                <a:srgbClr val="A2A22E"/>
              </a:solidFill>
            </a:endParaRPr>
          </a:p>
          <a:p>
            <a:pPr>
              <a:lnSpc>
                <a:spcPct val="125000"/>
              </a:lnSpc>
            </a:pPr>
            <a:r>
              <a:rPr lang="de-DE" sz="6000" b="1" dirty="0">
                <a:solidFill>
                  <a:srgbClr val="A2A22E"/>
                </a:solidFill>
              </a:rPr>
              <a:t>Passwort:		kug2018</a:t>
            </a:r>
          </a:p>
          <a:p>
            <a:pPr>
              <a:lnSpc>
                <a:spcPct val="125000"/>
              </a:lnSpc>
            </a:pPr>
            <a:endParaRPr lang="de-DE" sz="6000" b="1" dirty="0">
              <a:solidFill>
                <a:srgbClr val="A2A22E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BF6BB42-8C9A-48DE-B824-C37548D140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8146" y="6142892"/>
            <a:ext cx="6735854" cy="7573108"/>
          </a:xfrm>
          <a:prstGeom prst="rect">
            <a:avLst/>
          </a:prstGeom>
        </p:spPr>
      </p:pic>
      <p:pic>
        <p:nvPicPr>
          <p:cNvPr id="8" name="Snagit_PPTEC09">
            <a:extLst>
              <a:ext uri="{FF2B5EF4-FFF2-40B4-BE49-F238E27FC236}">
                <a16:creationId xmlns:a16="http://schemas.microsoft.com/office/drawing/2014/main" id="{7E5E2DBE-9C9C-4A49-BAB6-F88CB13B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51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46327B7-1D51-4D81-9AB4-D74A4F0BF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B2529C-E60D-4943-A7E9-E2088C6C6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0861FA-C6C5-408E-979F-40E03DED0C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4F0313-B844-46A3-B7E1-E459D4211A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2916E3-5FAF-4511-B590-780F3765ED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0A095B4-141D-4B76-A9A7-883BFFA25B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5CAE4E-16B6-483B-B168-A6FFABA7F4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" name="Grafik 9" descr="Ein Bild, das Kleidung enthält.&#10;&#10;Mit sehr hoher Zuverlässigkeit generierte Beschreibung">
            <a:extLst>
              <a:ext uri="{FF2B5EF4-FFF2-40B4-BE49-F238E27FC236}">
                <a16:creationId xmlns:a16="http://schemas.microsoft.com/office/drawing/2014/main" id="{5AC5AB1D-4E52-45B5-9929-12770C56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5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-11245"/>
            <a:ext cx="24381562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41648" y="3313758"/>
            <a:ext cx="18453407" cy="1522020"/>
          </a:xfrm>
        </p:spPr>
        <p:txBody>
          <a:bodyPr/>
          <a:lstStyle/>
          <a:p>
            <a:pPr>
              <a:lnSpc>
                <a:spcPts val="7400"/>
              </a:lnSpc>
            </a:pPr>
            <a:r>
              <a:rPr lang="de-AT" b="0" dirty="0"/>
              <a:t>Wir        unsere Partner und Sponsoren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Snagit_PPTA1D9">
            <a:extLst>
              <a:ext uri="{FF2B5EF4-FFF2-40B4-BE49-F238E27FC236}">
                <a16:creationId xmlns:a16="http://schemas.microsoft.com/office/drawing/2014/main" id="{53A6A19B-88AF-4E72-8DAA-880DFA958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12" y="3313758"/>
            <a:ext cx="1473065" cy="1347902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2A6C597B-9B8D-489C-A837-73169FDE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60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13DA220E-4794-4213-91C3-F9761138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40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7450" y="5227288"/>
            <a:ext cx="18585599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Was auf dem Spiel steht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6976713"/>
            <a:ext cx="19461318" cy="2287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de-AT" sz="6000" b="1" dirty="0">
                <a:solidFill>
                  <a:srgbClr val="A2A22E"/>
                </a:solidFill>
              </a:rPr>
              <a:t>Philipp Blom</a:t>
            </a:r>
          </a:p>
          <a:p>
            <a:pPr>
              <a:lnSpc>
                <a:spcPct val="125000"/>
              </a:lnSpc>
            </a:pPr>
            <a:r>
              <a:rPr lang="de-AT" sz="6000" dirty="0">
                <a:solidFill>
                  <a:srgbClr val="A2A22E"/>
                </a:solidFill>
              </a:rPr>
              <a:t>Historiker, Philosoph und Autor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58FBA19F-DB92-4193-ACB8-96D6CDB63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78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9175" y="5208764"/>
            <a:ext cx="19590272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Technische-, nachhaltige Lebensenergie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33652" y="6858000"/>
            <a:ext cx="19461318" cy="326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de-AT" sz="6000" b="1" dirty="0">
                <a:solidFill>
                  <a:srgbClr val="A2A22E"/>
                </a:solidFill>
              </a:rPr>
              <a:t>Heini Staudinger</a:t>
            </a:r>
          </a:p>
          <a:p>
            <a:pPr>
              <a:lnSpc>
                <a:spcPct val="114000"/>
              </a:lnSpc>
            </a:pPr>
            <a:r>
              <a:rPr lang="de-AT" sz="6000" dirty="0">
                <a:solidFill>
                  <a:srgbClr val="A2A22E"/>
                </a:solidFill>
              </a:rPr>
              <a:t>Unternehmer, Eigentümer GEA-Waldviertler Werkstätten, Klimaschutz-Preisträger 2017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E1D61FB0-6E42-4A1A-BEFE-8F83C5E89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87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13DA220E-4794-4213-91C3-F9761138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76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98834" y="4576870"/>
            <a:ext cx="19590272" cy="1512000"/>
          </a:xfrm>
        </p:spPr>
        <p:txBody>
          <a:bodyPr/>
          <a:lstStyle/>
          <a:p>
            <a:r>
              <a:rPr lang="de-AT" sz="7200" dirty="0">
                <a:solidFill>
                  <a:srgbClr val="A2A22E"/>
                </a:solidFill>
              </a:rPr>
              <a:t>Querdenken ist gut – … wie handeln wir im globalen Wandel?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DD56FC2-57F9-4137-9A79-A72AA20692E8}"/>
              </a:ext>
            </a:extLst>
          </p:cNvPr>
          <p:cNvSpPr/>
          <p:nvPr/>
        </p:nvSpPr>
        <p:spPr>
          <a:xfrm>
            <a:off x="1858963" y="6858000"/>
            <a:ext cx="20257478" cy="6627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</a:pPr>
            <a:r>
              <a:rPr lang="de-AT" sz="6000" b="1" dirty="0">
                <a:solidFill>
                  <a:srgbClr val="A2A22E"/>
                </a:solidFill>
              </a:rPr>
              <a:t>Mark </a:t>
            </a:r>
            <a:r>
              <a:rPr lang="de-AT" sz="6000" b="1" dirty="0" err="1">
                <a:solidFill>
                  <a:srgbClr val="A2A22E"/>
                </a:solidFill>
              </a:rPr>
              <a:t>Blaschitz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Prof. Dipl.-Ing., Staatliche Akademie der Bildenden Künste Stuttgart, Splitterwerk</a:t>
            </a:r>
          </a:p>
          <a:p>
            <a:pPr>
              <a:lnSpc>
                <a:spcPct val="112000"/>
              </a:lnSpc>
            </a:pPr>
            <a:r>
              <a:rPr lang="de-AT" sz="6000" b="1" dirty="0">
                <a:solidFill>
                  <a:srgbClr val="A2A22E"/>
                </a:solidFill>
              </a:rPr>
              <a:t>Sandra </a:t>
            </a:r>
            <a:r>
              <a:rPr lang="de-AT" sz="6000" b="1" dirty="0" err="1">
                <a:solidFill>
                  <a:srgbClr val="A2A22E"/>
                </a:solidFill>
              </a:rPr>
              <a:t>Czeczelitz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 err="1">
                <a:solidFill>
                  <a:srgbClr val="A2A22E"/>
                </a:solidFill>
              </a:rPr>
              <a:t>MSc</a:t>
            </a:r>
            <a:r>
              <a:rPr lang="de-AT" sz="4800" dirty="0">
                <a:solidFill>
                  <a:srgbClr val="A2A22E"/>
                </a:solidFill>
              </a:rPr>
              <a:t>, </a:t>
            </a:r>
            <a:r>
              <a:rPr lang="de-AT" sz="4800" dirty="0" err="1">
                <a:solidFill>
                  <a:srgbClr val="A2A22E"/>
                </a:solidFill>
              </a:rPr>
              <a:t>forvisions</a:t>
            </a:r>
            <a:r>
              <a:rPr lang="de-AT" sz="4800" dirty="0">
                <a:solidFill>
                  <a:srgbClr val="A2A22E"/>
                </a:solidFill>
              </a:rPr>
              <a:t>, Unternehmensberatung</a:t>
            </a:r>
          </a:p>
          <a:p>
            <a:pPr>
              <a:lnSpc>
                <a:spcPct val="112000"/>
              </a:lnSpc>
            </a:pPr>
            <a:r>
              <a:rPr lang="de-AT" sz="6000" b="1" dirty="0">
                <a:solidFill>
                  <a:srgbClr val="A2A22E"/>
                </a:solidFill>
              </a:rPr>
              <a:t>Alexis Johann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Mag., Managing Partner, </a:t>
            </a:r>
            <a:r>
              <a:rPr lang="de-AT" sz="4800" dirty="0" err="1">
                <a:solidFill>
                  <a:srgbClr val="A2A22E"/>
                </a:solidFill>
              </a:rPr>
              <a:t>FehrAdvice</a:t>
            </a:r>
            <a:r>
              <a:rPr lang="de-AT" sz="4800" dirty="0">
                <a:solidFill>
                  <a:srgbClr val="A2A22E"/>
                </a:solidFill>
              </a:rPr>
              <a:t> &amp; Partners AG </a:t>
            </a:r>
          </a:p>
          <a:p>
            <a:pPr>
              <a:lnSpc>
                <a:spcPct val="112000"/>
              </a:lnSpc>
            </a:pPr>
            <a:r>
              <a:rPr lang="de-AT" sz="6000" b="1" dirty="0">
                <a:solidFill>
                  <a:srgbClr val="A2A22E"/>
                </a:solidFill>
              </a:rPr>
              <a:t>Karl Aiginger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>
                <a:solidFill>
                  <a:srgbClr val="A2A22E"/>
                </a:solidFill>
              </a:rPr>
              <a:t>Prof. Dr., Querdenkerplattform: Wien-Europa </a:t>
            </a:r>
          </a:p>
          <a:p>
            <a:pPr>
              <a:lnSpc>
                <a:spcPct val="112000"/>
              </a:lnSpc>
            </a:pPr>
            <a:r>
              <a:rPr lang="de-AT" sz="6000" b="1" dirty="0">
                <a:solidFill>
                  <a:srgbClr val="A2A22E"/>
                </a:solidFill>
              </a:rPr>
              <a:t>Josef Ober</a:t>
            </a:r>
            <a:r>
              <a:rPr lang="de-AT" sz="6600" dirty="0">
                <a:solidFill>
                  <a:srgbClr val="A2A22E"/>
                </a:solidFill>
              </a:rPr>
              <a:t>, </a:t>
            </a:r>
            <a:r>
              <a:rPr lang="de-AT" sz="4800" dirty="0" err="1">
                <a:solidFill>
                  <a:srgbClr val="A2A22E"/>
                </a:solidFill>
              </a:rPr>
              <a:t>LAbg.a.D</a:t>
            </a:r>
            <a:r>
              <a:rPr lang="de-AT" sz="4800" dirty="0">
                <a:solidFill>
                  <a:srgbClr val="A2A22E"/>
                </a:solidFill>
              </a:rPr>
              <a:t>., Bürgermeister von Feldbach</a:t>
            </a:r>
          </a:p>
        </p:txBody>
      </p:sp>
      <p:pic>
        <p:nvPicPr>
          <p:cNvPr id="6" name="Snagit_PPTEC09">
            <a:extLst>
              <a:ext uri="{FF2B5EF4-FFF2-40B4-BE49-F238E27FC236}">
                <a16:creationId xmlns:a16="http://schemas.microsoft.com/office/drawing/2014/main" id="{DFC02D88-8AB3-49AF-901B-71A67096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43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1569" y="6646985"/>
            <a:ext cx="20585723" cy="4492833"/>
          </a:xfrm>
        </p:spPr>
        <p:txBody>
          <a:bodyPr>
            <a:spAutoFit/>
          </a:bodyPr>
          <a:lstStyle/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Zentraler Speicherkanal Graz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Solares Speicherprojekt HELIOS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6000" dirty="0">
                <a:solidFill>
                  <a:srgbClr val="A2A22E"/>
                </a:solidFill>
              </a:rPr>
              <a:t>Wärmeversorgung Brauquartier Puntigam</a:t>
            </a:r>
          </a:p>
        </p:txBody>
      </p:sp>
      <p:pic>
        <p:nvPicPr>
          <p:cNvPr id="17" name="Grafik 16">
            <a:hlinkClick r:id="rId2"/>
            <a:extLst>
              <a:ext uri="{FF2B5EF4-FFF2-40B4-BE49-F238E27FC236}">
                <a16:creationId xmlns:a16="http://schemas.microsoft.com/office/drawing/2014/main" id="{901EB846-F3ED-4274-B82F-2A381F630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32" y="780375"/>
            <a:ext cx="3714430" cy="1368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809" y="11054333"/>
            <a:ext cx="4559213" cy="239473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6240791-B28F-4413-A3DF-7B9B1B5E2CBD}"/>
              </a:ext>
            </a:extLst>
          </p:cNvPr>
          <p:cNvSpPr txBox="1"/>
          <p:nvPr/>
        </p:nvSpPr>
        <p:spPr>
          <a:xfrm>
            <a:off x="1711569" y="5431268"/>
            <a:ext cx="1216855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7200" b="1" dirty="0">
                <a:solidFill>
                  <a:srgbClr val="A2A22E"/>
                </a:solidFill>
              </a:rPr>
              <a:t>Exkursionen</a:t>
            </a:r>
          </a:p>
        </p:txBody>
      </p:sp>
      <p:pic>
        <p:nvPicPr>
          <p:cNvPr id="7" name="Snagit_PPTEC09">
            <a:extLst>
              <a:ext uri="{FF2B5EF4-FFF2-40B4-BE49-F238E27FC236}">
                <a16:creationId xmlns:a16="http://schemas.microsoft.com/office/drawing/2014/main" id="{DA8DA5C7-8B34-4CF0-9878-953B5CD8B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2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-11245"/>
            <a:ext cx="24381562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41648" y="3313758"/>
            <a:ext cx="18453407" cy="1522020"/>
          </a:xfrm>
        </p:spPr>
        <p:txBody>
          <a:bodyPr/>
          <a:lstStyle/>
          <a:p>
            <a:pPr>
              <a:lnSpc>
                <a:spcPts val="7400"/>
              </a:lnSpc>
            </a:pPr>
            <a:r>
              <a:rPr lang="de-AT" b="0" dirty="0"/>
              <a:t>Wir        unsere Partner und Sponsoren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Snagit_PPTA1D9">
            <a:extLst>
              <a:ext uri="{FF2B5EF4-FFF2-40B4-BE49-F238E27FC236}">
                <a16:creationId xmlns:a16="http://schemas.microsoft.com/office/drawing/2014/main" id="{53A6A19B-88AF-4E72-8DAA-880DFA958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12" y="3313758"/>
            <a:ext cx="1473065" cy="1347902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E0106CAB-1557-44ED-A5F4-8A2753C94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66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8963" y="5238650"/>
            <a:ext cx="11307411" cy="1512000"/>
          </a:xfrm>
        </p:spPr>
        <p:txBody>
          <a:bodyPr/>
          <a:lstStyle/>
          <a:p>
            <a:r>
              <a:rPr lang="de-DE" sz="8800" dirty="0">
                <a:solidFill>
                  <a:srgbClr val="A2A22E"/>
                </a:solidFill>
              </a:rPr>
              <a:t>Auf Wiedersehen!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6" name="Snagit_PPTEC09">
            <a:extLst>
              <a:ext uri="{FF2B5EF4-FFF2-40B4-BE49-F238E27FC236}">
                <a16:creationId xmlns:a16="http://schemas.microsoft.com/office/drawing/2014/main" id="{90A033EB-59E7-4B78-88D4-0C1B6AC4F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33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1266402B-501F-4389-8AA7-1AF953E0A7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64853" y="5238650"/>
            <a:ext cx="18585599" cy="1512000"/>
          </a:xfrm>
        </p:spPr>
        <p:txBody>
          <a:bodyPr/>
          <a:lstStyle/>
          <a:p>
            <a:r>
              <a:rPr lang="de-DE" sz="7200" dirty="0">
                <a:solidFill>
                  <a:srgbClr val="A2A22E"/>
                </a:solidFill>
              </a:rPr>
              <a:t>Querdenken – </a:t>
            </a:r>
            <a:r>
              <a:rPr lang="de-DE" sz="7200" dirty="0" err="1">
                <a:solidFill>
                  <a:srgbClr val="A2A22E"/>
                </a:solidFill>
              </a:rPr>
              <a:t>Umwelt.Technik.Zukunft</a:t>
            </a:r>
            <a:r>
              <a:rPr lang="de-DE" sz="7200" dirty="0">
                <a:solidFill>
                  <a:srgbClr val="A2A22E"/>
                </a:solidFill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39F3A9-7C77-41E2-8642-DD38A4B293CE}"/>
              </a:ext>
            </a:extLst>
          </p:cNvPr>
          <p:cNvSpPr/>
          <p:nvPr/>
        </p:nvSpPr>
        <p:spPr>
          <a:xfrm>
            <a:off x="1764853" y="6965351"/>
            <a:ext cx="1943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000" b="1" dirty="0">
                <a:solidFill>
                  <a:srgbClr val="A2A22E"/>
                </a:solidFill>
              </a:rPr>
              <a:t>Fachkonferenz für Energie- und </a:t>
            </a:r>
          </a:p>
          <a:p>
            <a:r>
              <a:rPr lang="de-AT" sz="6000" b="1" dirty="0">
                <a:solidFill>
                  <a:srgbClr val="A2A22E"/>
                </a:solidFill>
              </a:rPr>
              <a:t>Umwelttechnologie</a:t>
            </a:r>
          </a:p>
        </p:txBody>
      </p:sp>
      <p:pic>
        <p:nvPicPr>
          <p:cNvPr id="12" name="Snagit_PPTF5B0">
            <a:extLst>
              <a:ext uri="{FF2B5EF4-FFF2-40B4-BE49-F238E27FC236}">
                <a16:creationId xmlns:a16="http://schemas.microsoft.com/office/drawing/2014/main" id="{A3C69A7C-B8B4-442B-9C28-0F8BE5600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5"/>
            <a:ext cx="24384000" cy="2906260"/>
          </a:xfrm>
          <a:prstGeom prst="rect">
            <a:avLst/>
          </a:prstGeom>
        </p:spPr>
      </p:pic>
      <p:pic>
        <p:nvPicPr>
          <p:cNvPr id="17" name="Grafik 16">
            <a:hlinkClick r:id="rId3"/>
            <a:extLst>
              <a:ext uri="{FF2B5EF4-FFF2-40B4-BE49-F238E27FC236}">
                <a16:creationId xmlns:a16="http://schemas.microsoft.com/office/drawing/2014/main" id="{901EB846-F3ED-4274-B82F-2A381F630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32" y="780375"/>
            <a:ext cx="3714430" cy="1368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7765272-253A-42EE-9262-2BC422B5A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71" y="10583796"/>
            <a:ext cx="4559213" cy="2394738"/>
          </a:xfrm>
          <a:prstGeom prst="rect">
            <a:avLst/>
          </a:prstGeom>
        </p:spPr>
      </p:pic>
      <p:pic>
        <p:nvPicPr>
          <p:cNvPr id="7" name="Snagit_PPTEC09">
            <a:extLst>
              <a:ext uri="{FF2B5EF4-FFF2-40B4-BE49-F238E27FC236}">
                <a16:creationId xmlns:a16="http://schemas.microsoft.com/office/drawing/2014/main" id="{90A033EB-59E7-4B78-88D4-0C1B6AC4FB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28"/>
            <a:ext cx="2438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44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46327B7-1D51-4D81-9AB4-D74A4F0BF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B2529C-E60D-4943-A7E9-E2088C6C6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0861FA-C6C5-408E-979F-40E03DED0C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4F0313-B844-46A3-B7E1-E459D4211A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2916E3-5FAF-4511-B590-780F3765ED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0A095B4-141D-4B76-A9A7-883BFFA25B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5CAE4E-16B6-483B-B168-A6FFABA7F4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" name="Grafik 9" descr="Ein Bild, das Kleidung enthält.&#10;&#10;Mit sehr hoher Zuverlässigkeit generierte Beschreibung">
            <a:extLst>
              <a:ext uri="{FF2B5EF4-FFF2-40B4-BE49-F238E27FC236}">
                <a16:creationId xmlns:a16="http://schemas.microsoft.com/office/drawing/2014/main" id="{5AC5AB1D-4E52-45B5-9929-12770C56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27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U-Ratsvorsit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516</Words>
  <Application>Microsoft Office PowerPoint</Application>
  <PresentationFormat>Benutzerdefiniert</PresentationFormat>
  <Paragraphs>103</Paragraphs>
  <Slides>35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9" baseType="lpstr">
      <vt:lpstr>Arial</vt:lpstr>
      <vt:lpstr>Calibri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Menghini</dc:creator>
  <cp:lastModifiedBy>Ursula</cp:lastModifiedBy>
  <cp:revision>319</cp:revision>
  <dcterms:created xsi:type="dcterms:W3CDTF">2018-04-26T09:35:15Z</dcterms:created>
  <dcterms:modified xsi:type="dcterms:W3CDTF">2018-10-30T06:29:48Z</dcterms:modified>
</cp:coreProperties>
</file>