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notesMasterIdLst>
    <p:notesMasterId r:id="rId19"/>
  </p:notesMasterIdLst>
  <p:sldIdLst>
    <p:sldId id="256" r:id="rId6"/>
    <p:sldId id="374" r:id="rId7"/>
    <p:sldId id="280" r:id="rId8"/>
    <p:sldId id="375" r:id="rId9"/>
    <p:sldId id="381" r:id="rId10"/>
    <p:sldId id="349" r:id="rId11"/>
    <p:sldId id="351" r:id="rId12"/>
    <p:sldId id="352" r:id="rId13"/>
    <p:sldId id="368" r:id="rId14"/>
    <p:sldId id="369" r:id="rId15"/>
    <p:sldId id="364" r:id="rId16"/>
    <p:sldId id="378" r:id="rId17"/>
    <p:sldId id="277" r:id="rId18"/>
  </p:sldIdLst>
  <p:sldSz cx="9144000" cy="6858000" type="screen4x3"/>
  <p:notesSz cx="7099300" cy="10234613"/>
  <p:defaultTextStyle>
    <a:defPPr>
      <a:defRPr lang="de-DE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550" autoAdjust="0"/>
  </p:normalViewPr>
  <p:slideViewPr>
    <p:cSldViewPr snapToGrid="0" snapToObjects="1">
      <p:cViewPr varScale="1">
        <p:scale>
          <a:sx n="111" d="100"/>
          <a:sy n="111" d="100"/>
        </p:scale>
        <p:origin x="1620" y="8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-1191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513508"/>
          </a:xfrm>
          <a:prstGeom prst="rect">
            <a:avLst/>
          </a:prstGeom>
        </p:spPr>
        <p:txBody>
          <a:bodyPr vert="horz" lIns="94476" tIns="47238" rIns="94476" bIns="47238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1295" y="0"/>
            <a:ext cx="3076363" cy="513508"/>
          </a:xfrm>
          <a:prstGeom prst="rect">
            <a:avLst/>
          </a:prstGeom>
        </p:spPr>
        <p:txBody>
          <a:bodyPr vert="horz" lIns="94476" tIns="47238" rIns="94476" bIns="47238" rtlCol="0"/>
          <a:lstStyle>
            <a:lvl1pPr algn="r">
              <a:defRPr sz="1200"/>
            </a:lvl1pPr>
          </a:lstStyle>
          <a:p>
            <a:fld id="{FDBBD787-D243-4FC5-AAC3-47E4F892CF13}" type="datetimeFigureOut">
              <a:rPr lang="de-DE" smtClean="0"/>
              <a:t>29.10.2018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476" tIns="47238" rIns="94476" bIns="47238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09930" y="4925408"/>
            <a:ext cx="5679440" cy="4029879"/>
          </a:xfrm>
          <a:prstGeom prst="rect">
            <a:avLst/>
          </a:prstGeom>
        </p:spPr>
        <p:txBody>
          <a:bodyPr vert="horz" lIns="94476" tIns="47238" rIns="94476" bIns="47238" rtlCol="0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721107"/>
            <a:ext cx="3076363" cy="513506"/>
          </a:xfrm>
          <a:prstGeom prst="rect">
            <a:avLst/>
          </a:prstGeom>
        </p:spPr>
        <p:txBody>
          <a:bodyPr vert="horz" lIns="94476" tIns="47238" rIns="94476" bIns="47238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1295" y="9721107"/>
            <a:ext cx="3076363" cy="513506"/>
          </a:xfrm>
          <a:prstGeom prst="rect">
            <a:avLst/>
          </a:prstGeom>
        </p:spPr>
        <p:txBody>
          <a:bodyPr vert="horz" lIns="94476" tIns="47238" rIns="94476" bIns="47238" rtlCol="0" anchor="b"/>
          <a:lstStyle>
            <a:lvl1pPr algn="r">
              <a:defRPr sz="1200"/>
            </a:lvl1pPr>
          </a:lstStyle>
          <a:p>
            <a:fld id="{519DAB53-D315-4922-BA72-34C9476EC5E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56807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 smtClean="0"/>
              <a:t>Requirements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a </a:t>
            </a:r>
            <a:r>
              <a:rPr lang="de-DE" dirty="0" err="1" smtClean="0"/>
              <a:t>district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heating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system</a:t>
            </a:r>
            <a:r>
              <a:rPr lang="de-DE" baseline="0" dirty="0" smtClean="0"/>
              <a:t>: </a:t>
            </a:r>
          </a:p>
          <a:p>
            <a:pPr marL="236190" indent="-236190">
              <a:buAutoNum type="arabicPeriod"/>
            </a:pPr>
            <a:r>
              <a:rPr lang="de-DE" baseline="0" dirty="0" smtClean="0"/>
              <a:t>Security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Supply</a:t>
            </a:r>
          </a:p>
          <a:p>
            <a:pPr marL="236190" indent="-236190">
              <a:buAutoNum type="arabicPeriod"/>
            </a:pPr>
            <a:r>
              <a:rPr lang="de-DE" dirty="0" err="1" smtClean="0"/>
              <a:t>Affordability</a:t>
            </a:r>
            <a:endParaRPr lang="de-DE" dirty="0" smtClean="0"/>
          </a:p>
          <a:p>
            <a:pPr marL="236190" indent="-236190">
              <a:buAutoNum type="arabicPeriod"/>
            </a:pPr>
            <a:r>
              <a:rPr lang="en-US" dirty="0" smtClean="0"/>
              <a:t>Compatibility for environment and climate</a:t>
            </a:r>
            <a:endParaRPr lang="de-DE" dirty="0" smtClean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DD491-8515-4E18-8084-39460C9F49AA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37649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95237" indent="-295237">
              <a:lnSpc>
                <a:spcPct val="114000"/>
              </a:lnSpc>
              <a:spcBef>
                <a:spcPct val="50000"/>
              </a:spcBef>
              <a:buFont typeface="Wingdings" panose="05000000000000000000" pitchFamily="2" charset="2"/>
              <a:buChar char="§"/>
              <a:defRPr/>
            </a:pPr>
            <a:r>
              <a:rPr lang="de-DE" altLang="de-DE" dirty="0">
                <a:latin typeface="Verdana" pitchFamily="34" charset="0"/>
                <a:sym typeface="Wingdings" panose="05000000000000000000" pitchFamily="2" charset="2"/>
              </a:rPr>
              <a:t>Zeitliche Entkoppelung von Energieerzeugung und Energienachfrage</a:t>
            </a:r>
          </a:p>
          <a:p>
            <a:pPr marL="295237" indent="-295237">
              <a:lnSpc>
                <a:spcPct val="114000"/>
              </a:lnSpc>
              <a:spcBef>
                <a:spcPct val="50000"/>
              </a:spcBef>
              <a:buFont typeface="Wingdings" panose="05000000000000000000" pitchFamily="2" charset="2"/>
              <a:buChar char="§"/>
              <a:defRPr/>
            </a:pPr>
            <a:r>
              <a:rPr lang="de-DE" altLang="de-DE" dirty="0">
                <a:latin typeface="Verdana" pitchFamily="34" charset="0"/>
                <a:sym typeface="Wingdings" panose="05000000000000000000" pitchFamily="2" charset="2"/>
              </a:rPr>
              <a:t>Abfedern von Leistungsspitzen am Morgen – damit Verringerung von Spitzenkesselzeiten </a:t>
            </a:r>
          </a:p>
          <a:p>
            <a:pPr marL="295237" indent="-295237">
              <a:lnSpc>
                <a:spcPct val="114000"/>
              </a:lnSpc>
              <a:spcBef>
                <a:spcPct val="50000"/>
              </a:spcBef>
              <a:buFont typeface="Wingdings" panose="05000000000000000000" pitchFamily="2" charset="2"/>
              <a:buChar char="§"/>
              <a:defRPr/>
            </a:pPr>
            <a:r>
              <a:rPr lang="de-DE" altLang="de-DE" dirty="0">
                <a:latin typeface="Verdana" pitchFamily="34" charset="0"/>
                <a:sym typeface="Wingdings" panose="05000000000000000000" pitchFamily="2" charset="2"/>
              </a:rPr>
              <a:t>Beitrag zur Versorgungssicherheit</a:t>
            </a:r>
            <a:endParaRPr lang="de-DE" dirty="0">
              <a:latin typeface="Helvetica Neue" charset="0"/>
              <a:cs typeface="Helvetica Neue" charset="0"/>
            </a:endParaRP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9DAB53-D315-4922-BA72-34C9476EC5ED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361302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Times" charset="0"/>
              <a:ea typeface="ＭＳ Ｐゴシック" pitchFamily="34" charset="-128"/>
            </a:endParaRPr>
          </a:p>
        </p:txBody>
      </p:sp>
      <p:sp>
        <p:nvSpPr>
          <p:cNvPr id="1946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1pPr>
            <a:lvl2pPr marL="767404" indent="-295155">
              <a:defRPr sz="25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2pPr>
            <a:lvl3pPr marL="1180621" indent="-236124">
              <a:defRPr sz="25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3pPr>
            <a:lvl4pPr marL="1652871" indent="-236124">
              <a:defRPr sz="25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4pPr>
            <a:lvl5pPr marL="2125119" indent="-236124">
              <a:defRPr sz="25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5pPr>
            <a:lvl6pPr marL="2597367" indent="-236124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6pPr>
            <a:lvl7pPr marL="3069617" indent="-236124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7pPr>
            <a:lvl8pPr marL="3541863" indent="-236124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8pPr>
            <a:lvl9pPr marL="4014114" indent="-236124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9pPr>
          </a:lstStyle>
          <a:p>
            <a:fld id="{37A963F6-A93B-465A-A91C-07206FFB9FB0}" type="slidenum">
              <a:rPr lang="de-DE" altLang="de-DE" sz="1200"/>
              <a:pPr/>
              <a:t>12</a:t>
            </a:fld>
            <a:endParaRPr lang="de-DE" altLang="de-DE" sz="1200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3268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8047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inhalte komp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5"/>
          <p:cNvSpPr txBox="1">
            <a:spLocks/>
          </p:cNvSpPr>
          <p:nvPr/>
        </p:nvSpPr>
        <p:spPr>
          <a:xfrm>
            <a:off x="352425" y="6356350"/>
            <a:ext cx="414338" cy="36512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r" defTabSz="457200" rtl="0" eaLnBrk="1" latinLnBrk="0" hangingPunct="1">
              <a:defRPr sz="1000" kern="1200">
                <a:solidFill>
                  <a:schemeClr val="tx1"/>
                </a:solidFill>
                <a:latin typeface="Verdana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fld id="{0909DCAB-8EC9-A443-88B2-8031A06F833A}" type="slidenum">
              <a:rPr lang="de-DE" sz="800" smtClean="0"/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de-DE" sz="800" dirty="0"/>
          </a:p>
        </p:txBody>
      </p:sp>
    </p:spTree>
    <p:extLst>
      <p:ext uri="{BB962C8B-B14F-4D97-AF65-F5344CB8AC3E}">
        <p14:creationId xmlns:p14="http://schemas.microsoft.com/office/powerpoint/2010/main" val="1954653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2" descr="Stoerer_EnergiefuerunsereStadt-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2575" y="955675"/>
            <a:ext cx="3502025" cy="350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670175" y="4710113"/>
            <a:ext cx="377983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  <a:cs typeface="ヒラギノ角ゴ Pro W3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  <a:cs typeface="ヒラギノ角ゴ Pro W3" charset="0"/>
              </a:defRPr>
            </a:lvl2pPr>
            <a:lvl3pPr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  <a:cs typeface="ヒラギノ角ゴ Pro W3" charset="0"/>
              </a:defRPr>
            </a:lvl3pPr>
            <a:lvl4pPr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  <a:cs typeface="ヒラギノ角ゴ Pro W3" charset="0"/>
              </a:defRPr>
            </a:lvl4pPr>
            <a:lvl5pPr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  <a:cs typeface="ヒラギノ角ゴ Pro W3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  <a:cs typeface="ヒラギノ角ゴ Pro W3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  <a:cs typeface="ヒラギノ角ゴ Pro W3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  <a:cs typeface="ヒラギノ角ゴ Pro W3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  <a:cs typeface="ヒラギノ角ゴ Pro W3" charset="0"/>
              </a:defRPr>
            </a:lvl9pPr>
          </a:lstStyle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de-DE" sz="3200" b="1" dirty="0" smtClean="0">
                <a:latin typeface="Verdana"/>
                <a:cs typeface="Helvetica Neue Medium" charset="0"/>
              </a:rPr>
              <a:t>Besten Dank</a:t>
            </a:r>
            <a:endParaRPr lang="de-DE" sz="3200" b="1" dirty="0">
              <a:latin typeface="Verdana"/>
              <a:cs typeface="Helvetica Neue Medium" charset="0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670175" y="5226050"/>
            <a:ext cx="3810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  <a:cs typeface="ヒラギノ角ゴ Pro W3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  <a:cs typeface="ヒラギノ角ゴ Pro W3" charset="0"/>
              </a:defRPr>
            </a:lvl2pPr>
            <a:lvl3pPr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  <a:cs typeface="ヒラギノ角ゴ Pro W3" charset="0"/>
              </a:defRPr>
            </a:lvl3pPr>
            <a:lvl4pPr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  <a:cs typeface="ヒラギノ角ゴ Pro W3" charset="0"/>
              </a:defRPr>
            </a:lvl4pPr>
            <a:lvl5pPr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  <a:cs typeface="ヒラギノ角ゴ Pro W3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  <a:cs typeface="ヒラギノ角ゴ Pro W3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  <a:cs typeface="ヒラギノ角ゴ Pro W3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  <a:cs typeface="ヒラギノ角ゴ Pro W3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  <a:cs typeface="ヒラギノ角ゴ Pro W3" charset="0"/>
              </a:defRPr>
            </a:lvl9pPr>
          </a:lstStyle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de-DE" sz="1800" dirty="0" smtClean="0">
                <a:latin typeface="Verdana"/>
                <a:cs typeface="Helvetica Neue" charset="0"/>
              </a:rPr>
              <a:t>für Ihre Aufmerksamkeit</a:t>
            </a:r>
            <a:endParaRPr lang="de-DE" sz="1800" dirty="0">
              <a:latin typeface="Verdana"/>
              <a:cs typeface="Helvetica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5039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 Form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457200" y="1281113"/>
            <a:ext cx="8229600" cy="332105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10000"/>
              </a:lnSpc>
              <a:spcBef>
                <a:spcPct val="50000"/>
              </a:spcBef>
              <a:spcAft>
                <a:spcPts val="0"/>
              </a:spcAft>
              <a:defRPr/>
            </a:pPr>
            <a:endParaRPr lang="de-DE" sz="1500" dirty="0">
              <a:latin typeface="Verdana"/>
              <a:ea typeface="+mn-ea"/>
              <a:cs typeface="+mn-cs"/>
            </a:endParaRPr>
          </a:p>
          <a:p>
            <a:pPr marL="285750" indent="-285750" fontAlgn="auto">
              <a:lnSpc>
                <a:spcPct val="110000"/>
              </a:lnSpc>
              <a:spcBef>
                <a:spcPct val="50000"/>
              </a:spcBef>
              <a:spcAft>
                <a:spcPts val="0"/>
              </a:spcAft>
              <a:buFont typeface="Wingdings" charset="2"/>
              <a:buChar char="§"/>
              <a:defRPr/>
            </a:pPr>
            <a:r>
              <a:rPr lang="de-DE" sz="1500" dirty="0">
                <a:latin typeface="Verdana"/>
                <a:ea typeface="+mn-ea"/>
                <a:cs typeface="+mn-cs"/>
              </a:rPr>
              <a:t>Headlines = </a:t>
            </a:r>
            <a:r>
              <a:rPr lang="de-DE" sz="1500" dirty="0" err="1">
                <a:latin typeface="Verdana"/>
                <a:ea typeface="+mn-ea"/>
                <a:cs typeface="+mn-cs"/>
              </a:rPr>
              <a:t>Verdana</a:t>
            </a:r>
            <a:r>
              <a:rPr lang="de-DE" sz="1500" dirty="0">
                <a:latin typeface="Verdana"/>
                <a:ea typeface="+mn-ea"/>
                <a:cs typeface="+mn-cs"/>
              </a:rPr>
              <a:t>, fett, 32 </a:t>
            </a:r>
            <a:r>
              <a:rPr lang="de-DE" sz="1500" dirty="0" err="1">
                <a:latin typeface="Verdana"/>
                <a:ea typeface="+mn-ea"/>
                <a:cs typeface="+mn-cs"/>
              </a:rPr>
              <a:t>pt</a:t>
            </a:r>
            <a:endParaRPr lang="de-DE" sz="1500" dirty="0">
              <a:latin typeface="Verdana"/>
              <a:ea typeface="+mn-ea"/>
              <a:cs typeface="+mn-cs"/>
            </a:endParaRPr>
          </a:p>
          <a:p>
            <a:pPr marL="285750" indent="-285750" fontAlgn="auto">
              <a:lnSpc>
                <a:spcPct val="110000"/>
              </a:lnSpc>
              <a:spcBef>
                <a:spcPct val="50000"/>
              </a:spcBef>
              <a:spcAft>
                <a:spcPts val="0"/>
              </a:spcAft>
              <a:buFont typeface="Wingdings" charset="2"/>
              <a:buChar char="§"/>
              <a:defRPr/>
            </a:pPr>
            <a:r>
              <a:rPr lang="de-DE" sz="1500" dirty="0" err="1">
                <a:latin typeface="Verdana"/>
                <a:ea typeface="+mn-ea"/>
                <a:cs typeface="+mn-cs"/>
              </a:rPr>
              <a:t>Subline</a:t>
            </a:r>
            <a:r>
              <a:rPr lang="de-DE" sz="1500" dirty="0">
                <a:latin typeface="Verdana"/>
                <a:ea typeface="+mn-ea"/>
                <a:cs typeface="+mn-cs"/>
              </a:rPr>
              <a:t> auf Titelfolie = </a:t>
            </a:r>
            <a:r>
              <a:rPr lang="de-DE" sz="1500" dirty="0" err="1">
                <a:latin typeface="Verdana"/>
                <a:ea typeface="+mn-ea"/>
                <a:cs typeface="+mn-cs"/>
              </a:rPr>
              <a:t>Verdana</a:t>
            </a:r>
            <a:r>
              <a:rPr lang="de-DE" sz="1500" dirty="0">
                <a:latin typeface="Verdana"/>
                <a:ea typeface="+mn-ea"/>
                <a:cs typeface="+mn-cs"/>
              </a:rPr>
              <a:t>, Standard, 20 </a:t>
            </a:r>
            <a:r>
              <a:rPr lang="de-DE" sz="1500" dirty="0" err="1">
                <a:latin typeface="Verdana"/>
                <a:ea typeface="+mn-ea"/>
                <a:cs typeface="+mn-cs"/>
              </a:rPr>
              <a:t>pt</a:t>
            </a:r>
            <a:endParaRPr lang="de-DE" sz="1500" dirty="0">
              <a:latin typeface="Verdana"/>
              <a:ea typeface="+mn-ea"/>
              <a:cs typeface="+mn-cs"/>
            </a:endParaRPr>
          </a:p>
          <a:p>
            <a:pPr marL="285750" indent="-285750" fontAlgn="auto">
              <a:lnSpc>
                <a:spcPct val="110000"/>
              </a:lnSpc>
              <a:spcBef>
                <a:spcPct val="50000"/>
              </a:spcBef>
              <a:spcAft>
                <a:spcPts val="0"/>
              </a:spcAft>
              <a:buFont typeface="Wingdings" charset="2"/>
              <a:buChar char="§"/>
              <a:defRPr/>
            </a:pPr>
            <a:r>
              <a:rPr lang="de-DE" sz="1500" dirty="0">
                <a:latin typeface="Verdana"/>
                <a:ea typeface="+mn-ea"/>
                <a:cs typeface="+mn-cs"/>
              </a:rPr>
              <a:t>Name Verfasser auf Titelfolie = </a:t>
            </a:r>
            <a:r>
              <a:rPr lang="de-DE" sz="1500" dirty="0" err="1">
                <a:latin typeface="Verdana"/>
                <a:ea typeface="+mn-ea"/>
                <a:cs typeface="+mn-cs"/>
              </a:rPr>
              <a:t>Verdana</a:t>
            </a:r>
            <a:r>
              <a:rPr lang="de-DE" sz="1500" dirty="0">
                <a:latin typeface="Verdana"/>
                <a:ea typeface="+mn-ea"/>
                <a:cs typeface="+mn-cs"/>
              </a:rPr>
              <a:t>, Standard, 12 </a:t>
            </a:r>
            <a:r>
              <a:rPr lang="de-DE" sz="1500" dirty="0" err="1">
                <a:latin typeface="Verdana"/>
                <a:ea typeface="+mn-ea"/>
                <a:cs typeface="+mn-cs"/>
              </a:rPr>
              <a:t>pt</a:t>
            </a:r>
            <a:endParaRPr lang="de-DE" sz="1500" dirty="0">
              <a:latin typeface="Verdana"/>
              <a:ea typeface="+mn-ea"/>
              <a:cs typeface="+mn-cs"/>
            </a:endParaRPr>
          </a:p>
          <a:p>
            <a:pPr marL="285750" indent="-285750" fontAlgn="auto">
              <a:lnSpc>
                <a:spcPct val="110000"/>
              </a:lnSpc>
              <a:spcBef>
                <a:spcPct val="50000"/>
              </a:spcBef>
              <a:spcAft>
                <a:spcPts val="0"/>
              </a:spcAft>
              <a:buFont typeface="Wingdings" charset="2"/>
              <a:buChar char="§"/>
              <a:defRPr/>
            </a:pPr>
            <a:r>
              <a:rPr lang="de-DE" sz="1500" dirty="0" err="1">
                <a:latin typeface="Verdana"/>
                <a:ea typeface="+mn-ea"/>
                <a:cs typeface="+mn-cs"/>
              </a:rPr>
              <a:t>Sublines</a:t>
            </a:r>
            <a:r>
              <a:rPr lang="de-DE" sz="1500" dirty="0">
                <a:latin typeface="Verdana"/>
                <a:ea typeface="+mn-ea"/>
                <a:cs typeface="+mn-cs"/>
              </a:rPr>
              <a:t> Inhaltsseiten = </a:t>
            </a:r>
            <a:r>
              <a:rPr lang="de-DE" sz="1500" dirty="0" err="1">
                <a:latin typeface="Verdana"/>
                <a:ea typeface="+mn-ea"/>
                <a:cs typeface="+mn-cs"/>
              </a:rPr>
              <a:t>Verdana</a:t>
            </a:r>
            <a:r>
              <a:rPr lang="de-DE" sz="1500" dirty="0">
                <a:latin typeface="Verdana"/>
                <a:ea typeface="+mn-ea"/>
                <a:cs typeface="+mn-cs"/>
              </a:rPr>
              <a:t>, fett, 20 </a:t>
            </a:r>
            <a:r>
              <a:rPr lang="de-DE" sz="1500" dirty="0" err="1">
                <a:latin typeface="Verdana"/>
                <a:ea typeface="+mn-ea"/>
                <a:cs typeface="+mn-cs"/>
              </a:rPr>
              <a:t>pt</a:t>
            </a:r>
            <a:endParaRPr lang="de-DE" sz="1500" dirty="0">
              <a:latin typeface="Verdana"/>
              <a:ea typeface="+mn-ea"/>
              <a:cs typeface="+mn-cs"/>
            </a:endParaRPr>
          </a:p>
          <a:p>
            <a:pPr marL="285750" indent="-285750" fontAlgn="auto">
              <a:lnSpc>
                <a:spcPct val="110000"/>
              </a:lnSpc>
              <a:spcBef>
                <a:spcPct val="50000"/>
              </a:spcBef>
              <a:spcAft>
                <a:spcPts val="0"/>
              </a:spcAft>
              <a:buFont typeface="Wingdings" charset="2"/>
              <a:buChar char="§"/>
              <a:defRPr/>
            </a:pPr>
            <a:r>
              <a:rPr lang="de-DE" sz="1500" dirty="0">
                <a:latin typeface="Verdana"/>
                <a:ea typeface="+mn-ea"/>
                <a:cs typeface="+mn-cs"/>
              </a:rPr>
              <a:t>Fließtext und Aufzählungen = </a:t>
            </a:r>
            <a:r>
              <a:rPr lang="de-DE" sz="1500" dirty="0" err="1">
                <a:latin typeface="Verdana"/>
                <a:ea typeface="+mn-ea"/>
                <a:cs typeface="+mn-cs"/>
              </a:rPr>
              <a:t>Verdana</a:t>
            </a:r>
            <a:r>
              <a:rPr lang="de-DE" sz="1500" dirty="0">
                <a:latin typeface="Verdana"/>
                <a:ea typeface="+mn-ea"/>
                <a:cs typeface="+mn-cs"/>
              </a:rPr>
              <a:t>, Standard, 18 </a:t>
            </a:r>
            <a:r>
              <a:rPr lang="de-DE" sz="1500" dirty="0" err="1">
                <a:latin typeface="Verdana"/>
                <a:ea typeface="+mn-ea"/>
                <a:cs typeface="+mn-cs"/>
              </a:rPr>
              <a:t>pt</a:t>
            </a:r>
            <a:endParaRPr lang="de-DE" sz="1500" dirty="0">
              <a:latin typeface="Verdana"/>
              <a:ea typeface="+mn-ea"/>
              <a:cs typeface="+mn-cs"/>
            </a:endParaRPr>
          </a:p>
          <a:p>
            <a:pPr marL="285750" indent="-285750" fontAlgn="auto">
              <a:lnSpc>
                <a:spcPct val="110000"/>
              </a:lnSpc>
              <a:spcBef>
                <a:spcPct val="50000"/>
              </a:spcBef>
              <a:spcAft>
                <a:spcPts val="0"/>
              </a:spcAft>
              <a:buFont typeface="Wingdings" charset="2"/>
              <a:buChar char="§"/>
              <a:defRPr/>
            </a:pPr>
            <a:r>
              <a:rPr lang="de-DE" sz="1500" dirty="0">
                <a:latin typeface="Verdana"/>
                <a:ea typeface="+mn-ea"/>
                <a:cs typeface="+mn-cs"/>
              </a:rPr>
              <a:t>Fußzeile = </a:t>
            </a:r>
            <a:r>
              <a:rPr lang="de-DE" sz="1500" dirty="0" err="1">
                <a:latin typeface="Verdana"/>
                <a:ea typeface="+mn-ea"/>
                <a:cs typeface="+mn-cs"/>
              </a:rPr>
              <a:t>Verdana</a:t>
            </a:r>
            <a:r>
              <a:rPr lang="de-DE" sz="1500" dirty="0">
                <a:latin typeface="Verdana"/>
                <a:ea typeface="+mn-ea"/>
                <a:cs typeface="+mn-cs"/>
              </a:rPr>
              <a:t>, Standard, 10 </a:t>
            </a:r>
            <a:r>
              <a:rPr lang="de-DE" sz="1500" dirty="0" err="1">
                <a:latin typeface="Verdana"/>
                <a:ea typeface="+mn-ea"/>
                <a:cs typeface="+mn-cs"/>
              </a:rPr>
              <a:t>pt</a:t>
            </a:r>
            <a:endParaRPr lang="de-DE" sz="1500" dirty="0">
              <a:latin typeface="Verdana"/>
              <a:ea typeface="+mn-ea"/>
              <a:cs typeface="+mn-cs"/>
            </a:endParaRPr>
          </a:p>
          <a:p>
            <a:pPr marL="285750" indent="-285750" fontAlgn="auto">
              <a:lnSpc>
                <a:spcPct val="110000"/>
              </a:lnSpc>
              <a:spcBef>
                <a:spcPct val="50000"/>
              </a:spcBef>
              <a:spcAft>
                <a:spcPts val="0"/>
              </a:spcAft>
              <a:buFont typeface="Wingdings" charset="2"/>
              <a:buChar char="§"/>
              <a:defRPr/>
            </a:pPr>
            <a:r>
              <a:rPr lang="de-DE" sz="1500" dirty="0">
                <a:latin typeface="Verdana"/>
                <a:ea typeface="+mn-ea"/>
                <a:cs typeface="Helvetica Neue" charset="0"/>
              </a:rPr>
              <a:t>Störer zur freien Verwendung</a:t>
            </a:r>
          </a:p>
          <a:p>
            <a:pPr fontAlgn="auto">
              <a:lnSpc>
                <a:spcPct val="110000"/>
              </a:lnSpc>
              <a:spcBef>
                <a:spcPct val="50000"/>
              </a:spcBef>
              <a:spcAft>
                <a:spcPts val="0"/>
              </a:spcAft>
              <a:defRPr/>
            </a:pPr>
            <a:endParaRPr lang="de-DE" sz="1600" dirty="0">
              <a:latin typeface="Verdana" charset="0"/>
              <a:ea typeface="+mn-ea"/>
              <a:cs typeface="+mn-cs"/>
            </a:endParaRPr>
          </a:p>
        </p:txBody>
      </p:sp>
      <p:pic>
        <p:nvPicPr>
          <p:cNvPr id="5" name="Bild 3" descr="Stoerer_EnergiefuerunsereStadt-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8238" y="3971925"/>
            <a:ext cx="2279650" cy="227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el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3200" b="1" i="0">
                <a:latin typeface="Verdana"/>
              </a:defRPr>
            </a:lvl1pPr>
          </a:lstStyle>
          <a:p>
            <a:r>
              <a:rPr lang="de-AT" smtClean="0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0801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dres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1691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3126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305800" cy="6096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5486400" cy="3886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788742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82AB-E9C1-4A7A-8BEB-F0B25EC61E29}" type="datetimeFigureOut">
              <a:rPr lang="de-DE" smtClean="0"/>
              <a:t>29.10.2018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68B30-7B76-4C1B-93F8-C1CA4147BF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5069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Bild 1" descr="energie_graz_rgb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9063" y="6184900"/>
            <a:ext cx="2249487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jpeg"/><Relationship Id="rId9" Type="http://schemas.openxmlformats.org/officeDocument/2006/relationships/image" Target="../media/image23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26.png"/><Relationship Id="rId7" Type="http://schemas.openxmlformats.org/officeDocument/2006/relationships/image" Target="../media/image22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5" Type="http://schemas.openxmlformats.org/officeDocument/2006/relationships/image" Target="../media/image28.emf"/><Relationship Id="rId4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emf"/><Relationship Id="rId5" Type="http://schemas.openxmlformats.org/officeDocument/2006/relationships/image" Target="../media/image22.jpe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35.jpe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jpeg"/><Relationship Id="rId9" Type="http://schemas.openxmlformats.org/officeDocument/2006/relationships/image" Target="../media/image34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jpeg"/><Relationship Id="rId11" Type="http://schemas.openxmlformats.org/officeDocument/2006/relationships/image" Target="../media/image47.png"/><Relationship Id="rId5" Type="http://schemas.openxmlformats.org/officeDocument/2006/relationships/image" Target="../media/image42.emf"/><Relationship Id="rId10" Type="http://schemas.openxmlformats.org/officeDocument/2006/relationships/image" Target="../media/image46.jpg"/><Relationship Id="rId4" Type="http://schemas.openxmlformats.org/officeDocument/2006/relationships/image" Target="../media/image41.png"/><Relationship Id="rId9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13" Type="http://schemas.openxmlformats.org/officeDocument/2006/relationships/image" Target="../media/image58.jpeg"/><Relationship Id="rId18" Type="http://schemas.openxmlformats.org/officeDocument/2006/relationships/image" Target="../media/image62.emf"/><Relationship Id="rId3" Type="http://schemas.openxmlformats.org/officeDocument/2006/relationships/image" Target="../media/image48.jpeg"/><Relationship Id="rId21" Type="http://schemas.openxmlformats.org/officeDocument/2006/relationships/image" Target="../media/image30.png"/><Relationship Id="rId7" Type="http://schemas.openxmlformats.org/officeDocument/2006/relationships/image" Target="../media/image52.png"/><Relationship Id="rId12" Type="http://schemas.openxmlformats.org/officeDocument/2006/relationships/image" Target="../media/image57.jpeg"/><Relationship Id="rId17" Type="http://schemas.openxmlformats.org/officeDocument/2006/relationships/image" Target="../media/image61.jpe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60.jpeg"/><Relationship Id="rId20" Type="http://schemas.openxmlformats.org/officeDocument/2006/relationships/image" Target="../media/image64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1.jpeg"/><Relationship Id="rId11" Type="http://schemas.openxmlformats.org/officeDocument/2006/relationships/image" Target="../media/image56.jpeg"/><Relationship Id="rId5" Type="http://schemas.openxmlformats.org/officeDocument/2006/relationships/image" Target="../media/image50.jpeg"/><Relationship Id="rId15" Type="http://schemas.openxmlformats.org/officeDocument/2006/relationships/image" Target="../media/image59.png"/><Relationship Id="rId10" Type="http://schemas.openxmlformats.org/officeDocument/2006/relationships/image" Target="../media/image55.jpeg"/><Relationship Id="rId19" Type="http://schemas.openxmlformats.org/officeDocument/2006/relationships/image" Target="../media/image63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Relationship Id="rId14" Type="http://schemas.openxmlformats.org/officeDocument/2006/relationships/image" Target="../media/image45.jpeg"/><Relationship Id="rId22" Type="http://schemas.openxmlformats.org/officeDocument/2006/relationships/image" Target="../media/image6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nergie-graz.at/" TargetMode="External"/><Relationship Id="rId2" Type="http://schemas.openxmlformats.org/officeDocument/2006/relationships/hyperlink" Target="mailto:p.schlemmer@energie-graz.at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ext Box 3"/>
          <p:cNvSpPr txBox="1">
            <a:spLocks noChangeArrowheads="1"/>
          </p:cNvSpPr>
          <p:nvPr/>
        </p:nvSpPr>
        <p:spPr bwMode="auto">
          <a:xfrm>
            <a:off x="4423953" y="2525623"/>
            <a:ext cx="379685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de-DE" sz="3600" b="1" dirty="0" smtClean="0">
                <a:latin typeface="Verdana" charset="0"/>
                <a:ea typeface="ヒラギノ角ゴ Pro W3" charset="0"/>
              </a:rPr>
              <a:t>Wärmewende  in Graz</a:t>
            </a:r>
            <a:endParaRPr lang="de-DE" sz="3600" b="1" dirty="0">
              <a:latin typeface="Verdana" charset="0"/>
              <a:ea typeface="ヒラギノ角ゴ Pro W3" charset="0"/>
            </a:endParaRPr>
          </a:p>
        </p:txBody>
      </p:sp>
      <p:sp>
        <p:nvSpPr>
          <p:cNvPr id="6146" name="Textfeld 4"/>
          <p:cNvSpPr txBox="1">
            <a:spLocks noChangeArrowheads="1"/>
          </p:cNvSpPr>
          <p:nvPr/>
        </p:nvSpPr>
        <p:spPr bwMode="auto">
          <a:xfrm>
            <a:off x="4498492" y="4400550"/>
            <a:ext cx="33283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de-DE" sz="1200" b="1" dirty="0" smtClean="0">
                <a:latin typeface="Verdana" charset="0"/>
                <a:ea typeface="ヒラギノ角ゴ Pro W3" charset="0"/>
              </a:rPr>
              <a:t>Peter Schlemmer</a:t>
            </a:r>
            <a:endParaRPr lang="de-DE" sz="1200" dirty="0">
              <a:latin typeface="Verdana" charset="0"/>
              <a:ea typeface="ヒラギノ角ゴ Pro W3" charset="0"/>
            </a:endParaRPr>
          </a:p>
          <a:p>
            <a:r>
              <a:rPr lang="de-DE" sz="1200" dirty="0" smtClean="0">
                <a:latin typeface="Verdana" charset="0"/>
                <a:ea typeface="ヒラギノ角ゴ Pro W3" charset="0"/>
              </a:rPr>
              <a:t>Leiter Fernwärme </a:t>
            </a:r>
            <a:endParaRPr lang="de-DE" sz="1200" dirty="0">
              <a:latin typeface="Verdana" charset="0"/>
              <a:ea typeface="ヒラギノ角ゴ Pro W3" charset="0"/>
            </a:endParaRPr>
          </a:p>
        </p:txBody>
      </p:sp>
      <p:pic>
        <p:nvPicPr>
          <p:cNvPr id="6148" name="Bild 4" descr="Stoerer_EnergiefuerunsereStadt-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575" y="381000"/>
            <a:ext cx="1470025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feld 4"/>
          <p:cNvSpPr txBox="1">
            <a:spLocks noChangeArrowheads="1"/>
          </p:cNvSpPr>
          <p:nvPr/>
        </p:nvSpPr>
        <p:spPr bwMode="auto">
          <a:xfrm>
            <a:off x="4498498" y="5224069"/>
            <a:ext cx="34625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de-DE" sz="1200" dirty="0" smtClean="0">
                <a:latin typeface="Verdana" charset="0"/>
                <a:ea typeface="ヒラギノ角ゴ Pro W3" charset="0"/>
              </a:rPr>
              <a:t>envietech</a:t>
            </a:r>
            <a:r>
              <a:rPr lang="de-DE" sz="1200" b="1" baseline="30000" dirty="0" smtClean="0">
                <a:latin typeface="Verdana" charset="0"/>
                <a:ea typeface="ヒラギノ角ゴ Pro W3" charset="0"/>
              </a:rPr>
              <a:t>2018</a:t>
            </a:r>
          </a:p>
          <a:p>
            <a:r>
              <a:rPr lang="de-DE" sz="1200" dirty="0" smtClean="0">
                <a:latin typeface="Verdana" charset="0"/>
                <a:ea typeface="ヒラギノ角ゴ Pro W3" charset="0"/>
              </a:rPr>
              <a:t>30. </a:t>
            </a:r>
            <a:r>
              <a:rPr lang="de-DE" sz="1200" dirty="0">
                <a:latin typeface="Verdana" charset="0"/>
                <a:ea typeface="ヒラギノ角ゴ Pro W3" charset="0"/>
              </a:rPr>
              <a:t>Oktober </a:t>
            </a:r>
            <a:r>
              <a:rPr lang="de-DE" sz="1200" dirty="0" smtClean="0">
                <a:latin typeface="Verdana" charset="0"/>
                <a:ea typeface="ヒラギノ角ゴ Pro W3" charset="0"/>
              </a:rPr>
              <a:t>2018</a:t>
            </a:r>
            <a:endParaRPr lang="de-DE" sz="1200" dirty="0">
              <a:latin typeface="Verdana" charset="0"/>
              <a:ea typeface="ヒラギノ角ゴ Pro W3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121" y="976743"/>
            <a:ext cx="7480708" cy="4985732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709545" y="6633213"/>
            <a:ext cx="255871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Fotocredit</a:t>
            </a:r>
            <a:r>
              <a:rPr lang="de-DE" sz="9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Graz </a:t>
            </a:r>
            <a:r>
              <a:rPr lang="de-DE" sz="9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Tourismus - Tom Lamm</a:t>
            </a:r>
          </a:p>
        </p:txBody>
      </p:sp>
      <p:sp>
        <p:nvSpPr>
          <p:cNvPr id="7" name="Titel 1"/>
          <p:cNvSpPr txBox="1">
            <a:spLocks/>
          </p:cNvSpPr>
          <p:nvPr/>
        </p:nvSpPr>
        <p:spPr bwMode="auto">
          <a:xfrm>
            <a:off x="717616" y="277615"/>
            <a:ext cx="8229600" cy="675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de-AT" sz="2800" b="1" dirty="0" smtClean="0">
                <a:latin typeface="Verdana" charset="0"/>
              </a:rPr>
              <a:t>Fernwärmesystem Stadt Graz</a:t>
            </a:r>
            <a:endParaRPr lang="de-DE" sz="2800" b="1" dirty="0">
              <a:latin typeface="Verdana" charset="0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6746" y="4290646"/>
            <a:ext cx="4283667" cy="1692417"/>
          </a:xfrm>
          <a:prstGeom prst="rect">
            <a:avLst/>
          </a:prstGeom>
        </p:spPr>
      </p:pic>
      <p:sp>
        <p:nvSpPr>
          <p:cNvPr id="15" name="Titel 1"/>
          <p:cNvSpPr txBox="1">
            <a:spLocks/>
          </p:cNvSpPr>
          <p:nvPr/>
        </p:nvSpPr>
        <p:spPr bwMode="auto">
          <a:xfrm>
            <a:off x="3964575" y="3628399"/>
            <a:ext cx="4399797" cy="675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de-AT" sz="2000" b="1" dirty="0" smtClean="0">
                <a:solidFill>
                  <a:schemeClr val="bg1"/>
                </a:solidFill>
                <a:latin typeface="Verdana" charset="0"/>
              </a:rPr>
              <a:t>… mit Steigerungen um rund 35-40% binnen 10 Jahren</a:t>
            </a:r>
            <a:endParaRPr lang="de-DE" sz="2000" b="1" dirty="0">
              <a:solidFill>
                <a:schemeClr val="bg1"/>
              </a:solidFill>
              <a:latin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0068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-3368" y="692711"/>
            <a:ext cx="9255888" cy="501734"/>
          </a:xfrm>
          <a:prstGeom prst="rect">
            <a:avLst/>
          </a:prstGeom>
          <a:solidFill>
            <a:srgbClr val="FFF9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8237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4" t="25823" r="3190" b="2959"/>
          <a:stretch/>
        </p:blipFill>
        <p:spPr bwMode="auto">
          <a:xfrm>
            <a:off x="478967" y="1297750"/>
            <a:ext cx="4597089" cy="3787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8237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301208"/>
            <a:ext cx="3994879" cy="792088"/>
          </a:xfrm>
          <a:prstGeom prst="rect">
            <a:avLst/>
          </a:prstGeom>
          <a:noFill/>
          <a:ln w="9525">
            <a:solidFill>
              <a:schemeClr val="tx1"/>
            </a:solidFill>
            <a:prstDash val="lgDash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457200" y="260648"/>
            <a:ext cx="868680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de-DE" altLang="de-DE" sz="2500" b="1" dirty="0" smtClean="0">
                <a:latin typeface="Verdana" pitchFamily="34" charset="0"/>
              </a:rPr>
              <a:t>2015 – Ausfallsreserve nur Kraft einstweiliger Verfügung</a:t>
            </a:r>
            <a:endParaRPr lang="de-DE" altLang="de-DE" sz="2500" b="1" dirty="0">
              <a:latin typeface="Verdana" pitchFamily="3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4"/>
          <a:srcRect t="5394"/>
          <a:stretch/>
        </p:blipFill>
        <p:spPr>
          <a:xfrm>
            <a:off x="5508104" y="2132856"/>
            <a:ext cx="3283881" cy="2669759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512580" cy="6872640"/>
          </a:xfrm>
          <a:prstGeom prst="rect">
            <a:avLst/>
          </a:prstGeom>
        </p:spPr>
      </p:pic>
      <p:sp>
        <p:nvSpPr>
          <p:cNvPr id="4" name="Rechteck 3"/>
          <p:cNvSpPr/>
          <p:nvPr/>
        </p:nvSpPr>
        <p:spPr>
          <a:xfrm>
            <a:off x="200025" y="174516"/>
            <a:ext cx="5308079" cy="1289695"/>
          </a:xfrm>
          <a:prstGeom prst="rect">
            <a:avLst/>
          </a:prstGeom>
          <a:solidFill>
            <a:schemeClr val="bg1"/>
          </a:solidFill>
          <a:ln w="34925" cmpd="dbl">
            <a:solidFill>
              <a:srgbClr val="FF0000">
                <a:alpha val="56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5000"/>
              </a:lnSpc>
            </a:pPr>
            <a:r>
              <a:rPr lang="de-DE" sz="28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2014: kritische Situation für Grazer Fernwärme</a:t>
            </a:r>
            <a:endParaRPr lang="de-DE" sz="28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 rot="580122">
            <a:off x="2717201" y="2181332"/>
            <a:ext cx="3814749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… bei einem Versorgungsanteil von rund 80%!</a:t>
            </a:r>
            <a:endParaRPr lang="de-DE" sz="2400" b="1" dirty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11" name="Gruppieren 10"/>
          <p:cNvGrpSpPr/>
          <p:nvPr/>
        </p:nvGrpSpPr>
        <p:grpSpPr>
          <a:xfrm rot="20918794">
            <a:off x="4712170" y="4742747"/>
            <a:ext cx="4313697" cy="1628968"/>
            <a:chOff x="4535844" y="2664128"/>
            <a:chExt cx="4313697" cy="1628968"/>
          </a:xfrm>
        </p:grpSpPr>
        <p:pic>
          <p:nvPicPr>
            <p:cNvPr id="12" name="Grafik 11"/>
            <p:cNvPicPr>
              <a:picLocks noChangeAspect="1"/>
            </p:cNvPicPr>
            <p:nvPr/>
          </p:nvPicPr>
          <p:blipFill rotWithShape="1">
            <a:blip r:embed="rId6"/>
            <a:srcRect b="2285"/>
            <a:stretch/>
          </p:blipFill>
          <p:spPr>
            <a:xfrm>
              <a:off x="4535844" y="2664128"/>
              <a:ext cx="4313697" cy="1628968"/>
            </a:xfrm>
            <a:prstGeom prst="rect">
              <a:avLst/>
            </a:prstGeom>
            <a:ln>
              <a:noFill/>
              <a:prstDash val="lgDashDot"/>
            </a:ln>
          </p:spPr>
        </p:pic>
        <p:sp>
          <p:nvSpPr>
            <p:cNvPr id="13" name="Rechteck 12"/>
            <p:cNvSpPr/>
            <p:nvPr/>
          </p:nvSpPr>
          <p:spPr>
            <a:xfrm>
              <a:off x="7372710" y="3674877"/>
              <a:ext cx="1383276" cy="618219"/>
            </a:xfrm>
            <a:prstGeom prst="rect">
              <a:avLst/>
            </a:prstGeom>
            <a:solidFill>
              <a:schemeClr val="bg1"/>
            </a:solidFill>
            <a:ln>
              <a:noFill/>
              <a:prstDash val="lgDashDot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4" name="Gruppieren 13"/>
          <p:cNvGrpSpPr/>
          <p:nvPr/>
        </p:nvGrpSpPr>
        <p:grpSpPr>
          <a:xfrm rot="2370918">
            <a:off x="4854636" y="2003704"/>
            <a:ext cx="4538331" cy="847546"/>
            <a:chOff x="395536" y="922455"/>
            <a:chExt cx="7776864" cy="970941"/>
          </a:xfrm>
        </p:grpSpPr>
        <p:pic>
          <p:nvPicPr>
            <p:cNvPr id="15" name="Grafik 1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95536" y="922455"/>
              <a:ext cx="7776864" cy="970941"/>
            </a:xfrm>
            <a:prstGeom prst="rect">
              <a:avLst/>
            </a:prstGeom>
            <a:ln>
              <a:solidFill>
                <a:schemeClr val="tx1"/>
              </a:solidFill>
              <a:prstDash val="lgDashDot"/>
            </a:ln>
          </p:spPr>
        </p:pic>
        <p:sp>
          <p:nvSpPr>
            <p:cNvPr id="16" name="Rechteck 15"/>
            <p:cNvSpPr/>
            <p:nvPr/>
          </p:nvSpPr>
          <p:spPr>
            <a:xfrm>
              <a:off x="2051720" y="1636776"/>
              <a:ext cx="5904656" cy="2530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  <a:prstDash val="lgDashDot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10204389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1"/>
          <p:cNvSpPr txBox="1">
            <a:spLocks/>
          </p:cNvSpPr>
          <p:nvPr/>
        </p:nvSpPr>
        <p:spPr bwMode="auto">
          <a:xfrm>
            <a:off x="510761" y="1708034"/>
            <a:ext cx="8308615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defTabSz="457200">
              <a:lnSpc>
                <a:spcPct val="110000"/>
              </a:lnSpc>
              <a:spcBef>
                <a:spcPct val="50000"/>
              </a:spcBef>
              <a:buFont typeface="Wingdings" panose="05000000000000000000" pitchFamily="2" charset="2"/>
              <a:buChar char="ü"/>
              <a:defRPr sz="1600" b="1">
                <a:solidFill>
                  <a:srgbClr val="002060"/>
                </a:solidFill>
                <a:latin typeface="Verdana" charset="0"/>
              </a:defRPr>
            </a:lvl1pPr>
            <a:lvl2pPr marL="742950" indent="-285750" defTabSz="45720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</a:defRPr>
            </a:lvl2pPr>
            <a:lvl3pPr marL="1143000" indent="-228600" defTabSz="457200">
              <a:spcBef>
                <a:spcPct val="20000"/>
              </a:spcBef>
              <a:buFont typeface="Arial" charset="0"/>
              <a:buChar char="•"/>
              <a:defRPr>
                <a:latin typeface="+mn-lt"/>
              </a:defRPr>
            </a:lvl3pPr>
            <a:lvl4pPr marL="1600200" indent="-228600" defTabSz="45720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</a:defRPr>
            </a:lvl4pPr>
            <a:lvl5pPr marL="2057400" indent="-228600" defTabSz="45720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</a:defRPr>
            </a:lvl5pPr>
            <a:lvl6pPr marL="2514600" indent="-228600" defTabSz="457200">
              <a:spcBef>
                <a:spcPct val="20000"/>
              </a:spcBef>
              <a:buFont typeface="Arial"/>
              <a:buChar char="•"/>
              <a:defRPr sz="2000">
                <a:latin typeface="+mn-lt"/>
                <a:ea typeface="+mn-ea"/>
              </a:defRPr>
            </a:lvl6pPr>
            <a:lvl7pPr marL="2971800" indent="-228600" defTabSz="457200">
              <a:spcBef>
                <a:spcPct val="20000"/>
              </a:spcBef>
              <a:buFont typeface="Arial"/>
              <a:buChar char="•"/>
              <a:defRPr sz="2000">
                <a:latin typeface="+mn-lt"/>
                <a:ea typeface="+mn-ea"/>
              </a:defRPr>
            </a:lvl7pPr>
            <a:lvl8pPr marL="3429000" indent="-228600" defTabSz="457200">
              <a:spcBef>
                <a:spcPct val="20000"/>
              </a:spcBef>
              <a:buFont typeface="Arial"/>
              <a:buChar char="•"/>
              <a:defRPr sz="2000">
                <a:latin typeface="+mn-lt"/>
                <a:ea typeface="+mn-ea"/>
              </a:defRPr>
            </a:lvl8pPr>
            <a:lvl9pPr marL="3886200" indent="-228600" defTabSz="457200">
              <a:spcBef>
                <a:spcPct val="20000"/>
              </a:spcBef>
              <a:buFont typeface="Arial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de-AT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Feb. 2014 - </a:t>
            </a:r>
            <a:r>
              <a:rPr lang="de-DE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Gründung der </a:t>
            </a:r>
            <a:r>
              <a:rPr lang="de-DE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Arbeitsgruppe </a:t>
            </a:r>
            <a:endParaRPr lang="de-DE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de-DE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de-DE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Kernarbeitsteam:</a:t>
            </a:r>
          </a:p>
          <a:p>
            <a:pPr marL="457200" lvl="2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Umweltamt der Stadt Graz (Leitung)</a:t>
            </a:r>
          </a:p>
          <a:p>
            <a:pPr marL="457200" lvl="2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Energie Graz </a:t>
            </a:r>
          </a:p>
          <a:p>
            <a:pPr marL="457200" lvl="2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Energie Steiermark Wärme </a:t>
            </a:r>
          </a:p>
          <a:p>
            <a:pPr marL="457200" lvl="2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Holding Graz</a:t>
            </a:r>
          </a:p>
          <a:p>
            <a:pPr marL="457200" lvl="2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Grazer </a:t>
            </a:r>
            <a:r>
              <a:rPr lang="de-DE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Energieagentur</a:t>
            </a:r>
          </a:p>
          <a:p>
            <a:pPr marL="457200" lvl="2" indent="0">
              <a:spcBef>
                <a:spcPts val="0"/>
              </a:spcBef>
              <a:spcAft>
                <a:spcPts val="0"/>
              </a:spcAft>
              <a:buNone/>
            </a:pPr>
            <a:endParaRPr lang="de-DE" sz="16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lvl="2" indent="0">
              <a:spcBef>
                <a:spcPts val="0"/>
              </a:spcBef>
              <a:spcAft>
                <a:spcPts val="0"/>
              </a:spcAft>
              <a:buNone/>
            </a:pPr>
            <a:endParaRPr lang="de-DE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de-DE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Ziele</a:t>
            </a:r>
            <a:r>
              <a:rPr lang="de-DE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</a:p>
          <a:p>
            <a:pPr marL="742950" lvl="2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de-DE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Sicherstellung der Wärmeversorgung </a:t>
            </a:r>
            <a:r>
              <a:rPr lang="de-DE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von Graz </a:t>
            </a:r>
            <a:endParaRPr lang="de-DE" sz="16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742950" lvl="2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de-DE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Entwicklung </a:t>
            </a:r>
            <a:r>
              <a:rPr lang="de-DE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von Szenarien </a:t>
            </a:r>
            <a:r>
              <a:rPr lang="de-DE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für die Wärme-Aufbringung</a:t>
            </a:r>
            <a:endParaRPr lang="de-DE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742950" lvl="2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de-DE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Erhöhung des Anteils an Alternativenergie </a:t>
            </a:r>
          </a:p>
          <a:p>
            <a:pPr marL="742950" lvl="2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de-DE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Preisstabilität</a:t>
            </a:r>
            <a:endParaRPr lang="de-DE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742950" lvl="2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de-DE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Schlussfolgerungen als Entscheidungsgrundlage </a:t>
            </a:r>
            <a:endParaRPr lang="de-AT" altLang="de-DE" sz="16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lvl="2" indent="0">
              <a:lnSpc>
                <a:spcPct val="110000"/>
              </a:lnSpc>
              <a:spcBef>
                <a:spcPts val="0"/>
              </a:spcBef>
              <a:buNone/>
            </a:pPr>
            <a:endParaRPr lang="de-DE" sz="160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510761" y="321369"/>
            <a:ext cx="879532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9pPr>
          </a:lstStyle>
          <a:p>
            <a:pPr>
              <a:spcBef>
                <a:spcPts val="0"/>
              </a:spcBef>
            </a:pPr>
            <a:r>
              <a:rPr lang="de-DE" altLang="de-DE" sz="2800" b="1" dirty="0" smtClean="0">
                <a:latin typeface="Verdana" pitchFamily="34" charset="0"/>
              </a:rPr>
              <a:t>Arbeitsgruppe </a:t>
            </a:r>
          </a:p>
          <a:p>
            <a:pPr>
              <a:spcBef>
                <a:spcPts val="0"/>
              </a:spcBef>
            </a:pPr>
            <a:r>
              <a:rPr lang="de-DE" altLang="de-DE" sz="2800" b="1" dirty="0" smtClean="0">
                <a:latin typeface="Verdana" pitchFamily="34" charset="0"/>
              </a:rPr>
              <a:t>Wärmeversorgung Graz 2020/30</a:t>
            </a:r>
            <a:endParaRPr lang="de-DE" altLang="de-DE" sz="2800" b="1" dirty="0">
              <a:latin typeface="Verdana" pitchFamily="3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1205" y="2237181"/>
            <a:ext cx="5490719" cy="2359396"/>
          </a:xfrm>
          <a:prstGeom prst="rect">
            <a:avLst/>
          </a:prstGeom>
        </p:spPr>
      </p:pic>
      <p:sp>
        <p:nvSpPr>
          <p:cNvPr id="7" name="Inhaltsplatzhalter 1"/>
          <p:cNvSpPr txBox="1">
            <a:spLocks/>
          </p:cNvSpPr>
          <p:nvPr/>
        </p:nvSpPr>
        <p:spPr bwMode="auto">
          <a:xfrm>
            <a:off x="3877408" y="2072520"/>
            <a:ext cx="5266591" cy="30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defTabSz="457200">
              <a:lnSpc>
                <a:spcPct val="110000"/>
              </a:lnSpc>
              <a:spcBef>
                <a:spcPct val="50000"/>
              </a:spcBef>
              <a:buFont typeface="Wingdings" panose="05000000000000000000" pitchFamily="2" charset="2"/>
              <a:buChar char="ü"/>
              <a:defRPr sz="1600" b="1">
                <a:solidFill>
                  <a:srgbClr val="002060"/>
                </a:solidFill>
                <a:latin typeface="Verdana" charset="0"/>
              </a:defRPr>
            </a:lvl1pPr>
            <a:lvl2pPr marL="742950" indent="-285750" defTabSz="45720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</a:defRPr>
            </a:lvl2pPr>
            <a:lvl3pPr marL="1143000" indent="-228600" defTabSz="457200">
              <a:spcBef>
                <a:spcPct val="20000"/>
              </a:spcBef>
              <a:buFont typeface="Arial" charset="0"/>
              <a:buChar char="•"/>
              <a:defRPr>
                <a:latin typeface="+mn-lt"/>
              </a:defRPr>
            </a:lvl3pPr>
            <a:lvl4pPr marL="1600200" indent="-228600" defTabSz="45720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</a:defRPr>
            </a:lvl4pPr>
            <a:lvl5pPr marL="2057400" indent="-228600" defTabSz="45720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</a:defRPr>
            </a:lvl5pPr>
            <a:lvl6pPr marL="2514600" indent="-228600" defTabSz="457200">
              <a:spcBef>
                <a:spcPct val="20000"/>
              </a:spcBef>
              <a:buFont typeface="Arial"/>
              <a:buChar char="•"/>
              <a:defRPr sz="2000">
                <a:latin typeface="+mn-lt"/>
                <a:ea typeface="+mn-ea"/>
              </a:defRPr>
            </a:lvl6pPr>
            <a:lvl7pPr marL="2971800" indent="-228600" defTabSz="457200">
              <a:spcBef>
                <a:spcPct val="20000"/>
              </a:spcBef>
              <a:buFont typeface="Arial"/>
              <a:buChar char="•"/>
              <a:defRPr sz="2000">
                <a:latin typeface="+mn-lt"/>
                <a:ea typeface="+mn-ea"/>
              </a:defRPr>
            </a:lvl7pPr>
            <a:lvl8pPr marL="3429000" indent="-228600" defTabSz="457200">
              <a:spcBef>
                <a:spcPct val="20000"/>
              </a:spcBef>
              <a:buFont typeface="Arial"/>
              <a:buChar char="•"/>
              <a:defRPr sz="2000">
                <a:latin typeface="+mn-lt"/>
                <a:ea typeface="+mn-ea"/>
              </a:defRPr>
            </a:lvl8pPr>
            <a:lvl9pPr marL="3886200" indent="-228600" defTabSz="457200">
              <a:spcBef>
                <a:spcPct val="20000"/>
              </a:spcBef>
              <a:buFont typeface="Arial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de-DE" sz="1400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 Workshops / 150 Experten / 50 Vorschläge</a:t>
            </a:r>
          </a:p>
        </p:txBody>
      </p:sp>
    </p:spTree>
    <p:extLst>
      <p:ext uri="{BB962C8B-B14F-4D97-AF65-F5344CB8AC3E}">
        <p14:creationId xmlns:p14="http://schemas.microsoft.com/office/powerpoint/2010/main" val="1951740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/>
          <a:srcRect t="12966"/>
          <a:stretch/>
        </p:blipFill>
        <p:spPr>
          <a:xfrm>
            <a:off x="151783" y="967156"/>
            <a:ext cx="7954769" cy="5104325"/>
          </a:xfrm>
          <a:prstGeom prst="rect">
            <a:avLst/>
          </a:prstGeom>
        </p:spPr>
      </p:pic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532144" y="308079"/>
            <a:ext cx="85058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de-DE" altLang="de-DE" sz="2800" b="1" dirty="0" smtClean="0">
                <a:latin typeface="Verdana" pitchFamily="34" charset="0"/>
              </a:rPr>
              <a:t>Projekte in Entwicklung / Umsetzung</a:t>
            </a:r>
            <a:endParaRPr lang="de-DE" altLang="de-DE" sz="2800" b="1" dirty="0">
              <a:latin typeface="Verdana" pitchFamily="34" charset="0"/>
            </a:endParaRPr>
          </a:p>
        </p:txBody>
      </p:sp>
      <p:pic>
        <p:nvPicPr>
          <p:cNvPr id="6" name="Content Placeholder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5392" y="967156"/>
            <a:ext cx="3081660" cy="26848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4184" y="3651985"/>
            <a:ext cx="3072868" cy="21204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6624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7"/>
          <p:cNvSpPr txBox="1">
            <a:spLocks noChangeArrowheads="1"/>
          </p:cNvSpPr>
          <p:nvPr/>
        </p:nvSpPr>
        <p:spPr bwMode="auto">
          <a:xfrm>
            <a:off x="461393" y="166169"/>
            <a:ext cx="5404569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de-DE" altLang="de-DE" sz="2800" b="1" dirty="0" smtClean="0">
                <a:latin typeface="Verdana" pitchFamily="34" charset="0"/>
              </a:rPr>
              <a:t>Abwärmenutzung Bioenergie / Sappi</a:t>
            </a:r>
            <a:endParaRPr lang="de-DE" altLang="de-DE" sz="2800" b="1" dirty="0">
              <a:latin typeface="Verdana" pitchFamily="34" charset="0"/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4714305" y="1321541"/>
            <a:ext cx="4329230" cy="1058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1pPr>
            <a:lvl2pPr marL="1028700" indent="-285750"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9pPr>
          </a:lstStyle>
          <a:p>
            <a:pPr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de-DE" altLang="de-DE" sz="1600" dirty="0" smtClean="0">
                <a:latin typeface="Verdana" pitchFamily="34" charset="0"/>
              </a:rPr>
              <a:t>FW-Transportleitung</a:t>
            </a:r>
            <a:r>
              <a:rPr lang="de-DE" altLang="de-DE" sz="1600" b="1" dirty="0" smtClean="0">
                <a:latin typeface="Verdana" pitchFamily="34" charset="0"/>
              </a:rPr>
              <a:t> 12 km</a:t>
            </a:r>
            <a:endParaRPr lang="de-DE" altLang="de-DE" sz="1600" dirty="0">
              <a:latin typeface="Verdana" pitchFamily="34" charset="0"/>
            </a:endParaRPr>
          </a:p>
          <a:p>
            <a:pPr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de-DE" altLang="de-DE" sz="1600" dirty="0">
                <a:latin typeface="Verdana" pitchFamily="34" charset="0"/>
              </a:rPr>
              <a:t>Wärmeleistung bis </a:t>
            </a:r>
            <a:r>
              <a:rPr lang="de-DE" altLang="de-DE" sz="1600" b="1" dirty="0">
                <a:latin typeface="Verdana" pitchFamily="34" charset="0"/>
              </a:rPr>
              <a:t>35 MW </a:t>
            </a:r>
          </a:p>
          <a:p>
            <a:pPr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de-DE" altLang="de-DE" sz="1600" dirty="0" smtClean="0">
                <a:latin typeface="Verdana" pitchFamily="34" charset="0"/>
              </a:rPr>
              <a:t>Wärmemenge </a:t>
            </a:r>
            <a:r>
              <a:rPr lang="de-DE" altLang="de-DE" sz="1600" dirty="0">
                <a:latin typeface="Verdana" pitchFamily="34" charset="0"/>
              </a:rPr>
              <a:t>ca. </a:t>
            </a:r>
            <a:r>
              <a:rPr lang="de-DE" altLang="de-DE" sz="1600" b="1" dirty="0">
                <a:latin typeface="Verdana" pitchFamily="34" charset="0"/>
              </a:rPr>
              <a:t>150 </a:t>
            </a:r>
            <a:r>
              <a:rPr lang="de-DE" altLang="de-DE" sz="1600" b="1" dirty="0" err="1" smtClean="0">
                <a:latin typeface="Verdana" pitchFamily="34" charset="0"/>
              </a:rPr>
              <a:t>GWh</a:t>
            </a:r>
            <a:r>
              <a:rPr lang="de-DE" altLang="de-DE" sz="1600" b="1" dirty="0" smtClean="0">
                <a:latin typeface="Verdana" pitchFamily="34" charset="0"/>
              </a:rPr>
              <a:t>/a  </a:t>
            </a:r>
            <a:endParaRPr lang="de-DE" altLang="de-DE" sz="1600" dirty="0" smtClean="0">
              <a:latin typeface="Verdana" pitchFamily="34" charset="0"/>
            </a:endParaRPr>
          </a:p>
        </p:txBody>
      </p:sp>
      <p:pic>
        <p:nvPicPr>
          <p:cNvPr id="6" name="Picture 2" descr="https://upload.wikimedia.org/wikipedia/commons/4/43/SAP_LOGOsma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6974" y="5249184"/>
            <a:ext cx="1296144" cy="458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Beschreibung: Beschreibung: Beschreibung: Beschreibung: Beschreibung: Beschreibung: LG bioenergieplus_4cmai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5256" y="5183758"/>
            <a:ext cx="2105025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fik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57" r="9201" b="25723"/>
          <a:stretch/>
        </p:blipFill>
        <p:spPr bwMode="auto">
          <a:xfrm>
            <a:off x="600908" y="3484632"/>
            <a:ext cx="3595680" cy="27010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393" y="1103153"/>
            <a:ext cx="4033473" cy="2453932"/>
          </a:xfrm>
          <a:prstGeom prst="rect">
            <a:avLst/>
          </a:prstGeom>
        </p:spPr>
      </p:pic>
      <p:pic>
        <p:nvPicPr>
          <p:cNvPr id="11" name="Picture 2" descr="C:\Users\thohenecker.ENAS\AppData\Local\Microsoft\Windows\Temporary Internet Files\Content.Outlook\EI7X3FXV\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825" y="2633086"/>
            <a:ext cx="3595680" cy="23475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46974" y="6237471"/>
            <a:ext cx="1150005" cy="380577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322" y="343530"/>
            <a:ext cx="991705" cy="467653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39192" y="307754"/>
            <a:ext cx="619433" cy="533305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500165" y="6621336"/>
            <a:ext cx="22778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Quellen: Energie Graz, Bioenergie</a:t>
            </a:r>
            <a:endParaRPr lang="de-DE" sz="9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3" name="Grafik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0411" y="416076"/>
            <a:ext cx="943320" cy="377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108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20496"/>
            <a:ext cx="3618243" cy="2464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30" r="-1"/>
          <a:stretch/>
        </p:blipFill>
        <p:spPr>
          <a:xfrm>
            <a:off x="0" y="1058242"/>
            <a:ext cx="1805116" cy="5799758"/>
          </a:xfrm>
          <a:prstGeom prst="rect">
            <a:avLst/>
          </a:prstGeom>
        </p:spPr>
      </p:pic>
      <p:sp>
        <p:nvSpPr>
          <p:cNvPr id="4" name="Rechteck 3"/>
          <p:cNvSpPr/>
          <p:nvPr/>
        </p:nvSpPr>
        <p:spPr>
          <a:xfrm>
            <a:off x="1907704" y="2368568"/>
            <a:ext cx="990134" cy="583957"/>
          </a:xfrm>
          <a:prstGeom prst="rect">
            <a:avLst/>
          </a:prstGeom>
          <a:noFill/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5" name="Gerade Verbindung 3"/>
          <p:cNvCxnSpPr/>
          <p:nvPr/>
        </p:nvCxnSpPr>
        <p:spPr>
          <a:xfrm flipH="1">
            <a:off x="1518006" y="2952525"/>
            <a:ext cx="389698" cy="1656998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Gerade Verbindung 9"/>
          <p:cNvCxnSpPr/>
          <p:nvPr/>
        </p:nvCxnSpPr>
        <p:spPr>
          <a:xfrm>
            <a:off x="2897838" y="2952525"/>
            <a:ext cx="1475981" cy="1656998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4740125" y="1258521"/>
            <a:ext cx="4946027" cy="1110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marL="285750" indent="-285750">
              <a:lnSpc>
                <a:spcPct val="110000"/>
              </a:lnSpc>
              <a:spcBef>
                <a:spcPts val="800"/>
              </a:spcBef>
              <a:buFont typeface="Wingdings" panose="05000000000000000000" pitchFamily="2" charset="2"/>
              <a:buChar char="§"/>
              <a:defRPr/>
            </a:pPr>
            <a:r>
              <a:rPr lang="de-AT" sz="1600" dirty="0" smtClean="0">
                <a:latin typeface="Verdana" charset="0"/>
              </a:rPr>
              <a:t>Niedertemperatur - Abwärmenutzung</a:t>
            </a:r>
          </a:p>
          <a:p>
            <a:pPr marL="285750" indent="-285750">
              <a:lnSpc>
                <a:spcPct val="110000"/>
              </a:lnSpc>
              <a:spcBef>
                <a:spcPts val="800"/>
              </a:spcBef>
              <a:buFont typeface="Wingdings" panose="05000000000000000000" pitchFamily="2" charset="2"/>
              <a:buChar char="§"/>
              <a:defRPr/>
            </a:pPr>
            <a:r>
              <a:rPr lang="de-AT" sz="1600" dirty="0" smtClean="0">
                <a:latin typeface="Verdana" charset="0"/>
              </a:rPr>
              <a:t>hocheffiziente Wärmepumpen</a:t>
            </a:r>
          </a:p>
          <a:p>
            <a:pPr marL="285750" indent="-285750">
              <a:lnSpc>
                <a:spcPct val="110000"/>
              </a:lnSpc>
              <a:spcBef>
                <a:spcPts val="800"/>
              </a:spcBef>
              <a:buFont typeface="Wingdings" panose="05000000000000000000" pitchFamily="2" charset="2"/>
              <a:buChar char="§"/>
              <a:defRPr/>
            </a:pPr>
            <a:r>
              <a:rPr lang="de-AT" sz="1600" dirty="0" smtClean="0">
                <a:latin typeface="Verdana" charset="0"/>
              </a:rPr>
              <a:t>Niedertemperatur - Wärmenetz</a:t>
            </a:r>
            <a:endParaRPr lang="de-AT" sz="1600" dirty="0" smtClean="0">
              <a:solidFill>
                <a:srgbClr val="00324B"/>
              </a:solidFill>
              <a:latin typeface="Verdana" charset="0"/>
            </a:endParaRPr>
          </a:p>
        </p:txBody>
      </p:sp>
      <p:pic>
        <p:nvPicPr>
          <p:cNvPr id="8" name="Picture 4" descr="C:\Users\schlemmerp\Desktop\Energie Graz\Unternehmensklausur\2016-05-12_13 St. Lamprecht\EM Reininghaus\_DSC982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006" y="4609523"/>
            <a:ext cx="2855813" cy="18966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487213" y="161842"/>
            <a:ext cx="850582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9pPr>
          </a:lstStyle>
          <a:p>
            <a:pPr>
              <a:spcBef>
                <a:spcPts val="0"/>
              </a:spcBef>
            </a:pPr>
            <a:r>
              <a:rPr lang="de-DE" altLang="de-DE" sz="2800" b="1" dirty="0" smtClean="0">
                <a:latin typeface="Verdana" pitchFamily="34" charset="0"/>
              </a:rPr>
              <a:t>Energiemodell Reininghaus</a:t>
            </a:r>
          </a:p>
          <a:p>
            <a:pPr>
              <a:spcBef>
                <a:spcPts val="0"/>
              </a:spcBef>
            </a:pPr>
            <a:r>
              <a:rPr lang="de-DE" altLang="de-DE" sz="2800" b="1" dirty="0" smtClean="0">
                <a:latin typeface="Verdana" pitchFamily="34" charset="0"/>
              </a:rPr>
              <a:t>Wärmepumpe Marienhütte</a:t>
            </a:r>
            <a:endParaRPr lang="de-DE" altLang="de-DE" sz="2800" b="1" dirty="0">
              <a:latin typeface="Verdana" pitchFamily="34" charset="0"/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2073" y="2511140"/>
            <a:ext cx="2704249" cy="24013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5600" y="5227679"/>
            <a:ext cx="1927124" cy="705639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8166" y="298541"/>
            <a:ext cx="991705" cy="467653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88733" y="281627"/>
            <a:ext cx="619433" cy="533305"/>
          </a:xfrm>
          <a:prstGeom prst="rect">
            <a:avLst/>
          </a:prstGeom>
        </p:spPr>
      </p:pic>
      <p:sp>
        <p:nvSpPr>
          <p:cNvPr id="14" name="Textfeld 13"/>
          <p:cNvSpPr txBox="1"/>
          <p:nvPr/>
        </p:nvSpPr>
        <p:spPr>
          <a:xfrm>
            <a:off x="1414566" y="6642556"/>
            <a:ext cx="212209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Quellen: Energie Graz</a:t>
            </a:r>
            <a:endParaRPr lang="de-DE" sz="9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8458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/>
          <a:srcRect/>
          <a:stretch/>
        </p:blipFill>
        <p:spPr bwMode="auto">
          <a:xfrm>
            <a:off x="474569" y="1614576"/>
            <a:ext cx="3196477" cy="43635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488612" y="242489"/>
            <a:ext cx="850582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9pPr>
          </a:lstStyle>
          <a:p>
            <a:pPr>
              <a:spcBef>
                <a:spcPts val="0"/>
              </a:spcBef>
            </a:pPr>
            <a:r>
              <a:rPr lang="de-DE" altLang="de-DE" sz="2800" b="1" dirty="0" smtClean="0">
                <a:latin typeface="Verdana" pitchFamily="34" charset="0"/>
              </a:rPr>
              <a:t>Energiemodell Reininghaus  </a:t>
            </a:r>
          </a:p>
          <a:p>
            <a:pPr>
              <a:spcBef>
                <a:spcPts val="0"/>
              </a:spcBef>
            </a:pPr>
            <a:r>
              <a:rPr lang="de-DE" altLang="de-DE" sz="2800" b="1" dirty="0" smtClean="0">
                <a:latin typeface="Verdana" pitchFamily="34" charset="0"/>
              </a:rPr>
              <a:t>Power Tower - Wärmespeicher</a:t>
            </a:r>
            <a:endParaRPr lang="de-DE" altLang="de-DE" sz="2800" b="1" dirty="0">
              <a:latin typeface="Verdana" pitchFamily="34" charset="0"/>
            </a:endParaRPr>
          </a:p>
        </p:txBody>
      </p:sp>
      <p:pic>
        <p:nvPicPr>
          <p:cNvPr id="5" name="Picture 2" descr="C:\Users\scheibners\Desktop\IMG_20171005_10572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76" t="9380" r="34522" b="34588"/>
          <a:stretch/>
        </p:blipFill>
        <p:spPr bwMode="auto">
          <a:xfrm>
            <a:off x="4464821" y="2194439"/>
            <a:ext cx="1437173" cy="37484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4"/>
          <a:srcRect l="10238" t="16124" r="39256"/>
          <a:stretch/>
        </p:blipFill>
        <p:spPr>
          <a:xfrm>
            <a:off x="6278866" y="2194439"/>
            <a:ext cx="1692858" cy="37484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4376331" y="1347011"/>
            <a:ext cx="4946027" cy="73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marL="285750" indent="-285750">
              <a:lnSpc>
                <a:spcPct val="110000"/>
              </a:lnSpc>
              <a:spcBef>
                <a:spcPts val="800"/>
              </a:spcBef>
              <a:buFont typeface="Wingdings" panose="05000000000000000000" pitchFamily="2" charset="2"/>
              <a:buChar char="§"/>
              <a:defRPr/>
            </a:pPr>
            <a:r>
              <a:rPr lang="de-AT" sz="1600" dirty="0" smtClean="0">
                <a:latin typeface="Verdana" charset="0"/>
              </a:rPr>
              <a:t>Einsatz von Wärmespeicher</a:t>
            </a:r>
          </a:p>
          <a:p>
            <a:pPr marL="285750" indent="-285750">
              <a:lnSpc>
                <a:spcPct val="110000"/>
              </a:lnSpc>
              <a:spcBef>
                <a:spcPts val="800"/>
              </a:spcBef>
              <a:buFont typeface="Wingdings" panose="05000000000000000000" pitchFamily="2" charset="2"/>
              <a:buChar char="§"/>
              <a:defRPr/>
            </a:pPr>
            <a:r>
              <a:rPr lang="de-AT" sz="1600" dirty="0" smtClean="0">
                <a:latin typeface="Verdana" charset="0"/>
              </a:rPr>
              <a:t>Nutzung von bestehenden Ressourcen</a:t>
            </a:r>
            <a:endParaRPr lang="de-AT" sz="1600" dirty="0" smtClean="0">
              <a:solidFill>
                <a:srgbClr val="00324B"/>
              </a:solidFill>
              <a:latin typeface="Verdana" charset="0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8166" y="298541"/>
            <a:ext cx="991705" cy="467653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8733" y="281627"/>
            <a:ext cx="619433" cy="533305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>
          <a:xfrm>
            <a:off x="488612" y="6620362"/>
            <a:ext cx="212209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Quellen: Energie Graz</a:t>
            </a:r>
            <a:endParaRPr lang="de-DE" sz="9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80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 16"/>
          <p:cNvSpPr/>
          <p:nvPr/>
        </p:nvSpPr>
        <p:spPr>
          <a:xfrm>
            <a:off x="444934" y="364406"/>
            <a:ext cx="8229600" cy="5282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de-DE" sz="2800" b="1" i="0" dirty="0" smtClean="0">
                <a:latin typeface="Verdana" charset="0"/>
              </a:rPr>
              <a:t>Solares Speicherprojekt HELIOS</a:t>
            </a:r>
            <a:endParaRPr lang="de-DE" sz="2800" dirty="0" smtClean="0">
              <a:latin typeface="Helvetica Neue" charset="0"/>
              <a:cs typeface="Helvetica Neue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375" y="1624991"/>
            <a:ext cx="5842546" cy="41390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hteck 11"/>
          <p:cNvSpPr/>
          <p:nvPr/>
        </p:nvSpPr>
        <p:spPr>
          <a:xfrm rot="16385830">
            <a:off x="-152716" y="3321356"/>
            <a:ext cx="20612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1600" b="1" dirty="0" smtClean="0">
                <a:latin typeface="+mj-lt"/>
              </a:rPr>
              <a:t>Wärmespeicher</a:t>
            </a:r>
            <a:endParaRPr lang="de-DE" sz="1600" b="1" dirty="0">
              <a:latin typeface="+mj-lt"/>
            </a:endParaRPr>
          </a:p>
        </p:txBody>
      </p:sp>
      <p:cxnSp>
        <p:nvCxnSpPr>
          <p:cNvPr id="13" name="Gerade Verbindung mit Pfeil 12"/>
          <p:cNvCxnSpPr/>
          <p:nvPr/>
        </p:nvCxnSpPr>
        <p:spPr>
          <a:xfrm>
            <a:off x="2897134" y="2349352"/>
            <a:ext cx="1281391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feld 13"/>
          <p:cNvSpPr txBox="1"/>
          <p:nvPr/>
        </p:nvSpPr>
        <p:spPr>
          <a:xfrm>
            <a:off x="4252838" y="2139704"/>
            <a:ext cx="9741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 smtClean="0">
                <a:latin typeface="+mj-lt"/>
              </a:rPr>
              <a:t>FW</a:t>
            </a:r>
            <a:r>
              <a:rPr lang="de-DE" sz="1600" b="1" baseline="-25000" dirty="0" smtClean="0">
                <a:latin typeface="+mj-lt"/>
              </a:rPr>
              <a:t>Netz</a:t>
            </a:r>
            <a:endParaRPr lang="de-DE" sz="1600" b="1" dirty="0">
              <a:latin typeface="+mj-lt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2947819" y="2346817"/>
            <a:ext cx="13831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>
                <a:latin typeface="+mj-lt"/>
              </a:rPr>
              <a:t>Wärme</a:t>
            </a:r>
            <a:r>
              <a:rPr lang="de-DE" sz="1600" dirty="0" smtClean="0">
                <a:latin typeface="+mj-lt"/>
              </a:rPr>
              <a:t> </a:t>
            </a:r>
            <a:r>
              <a:rPr lang="de-DE" sz="1600" baseline="-25000" dirty="0" smtClean="0">
                <a:latin typeface="+mj-lt"/>
              </a:rPr>
              <a:t>Solar</a:t>
            </a:r>
            <a:endParaRPr lang="de-DE" sz="1600" dirty="0">
              <a:latin typeface="+mj-lt"/>
            </a:endParaRPr>
          </a:p>
        </p:txBody>
      </p:sp>
      <p:cxnSp>
        <p:nvCxnSpPr>
          <p:cNvPr id="16" name="Gerade Verbindung mit Pfeil 15"/>
          <p:cNvCxnSpPr/>
          <p:nvPr/>
        </p:nvCxnSpPr>
        <p:spPr>
          <a:xfrm flipH="1" flipV="1">
            <a:off x="2869049" y="2746898"/>
            <a:ext cx="3839058" cy="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mit Pfeil 17"/>
          <p:cNvCxnSpPr/>
          <p:nvPr/>
        </p:nvCxnSpPr>
        <p:spPr>
          <a:xfrm flipH="1">
            <a:off x="2867878" y="3113533"/>
            <a:ext cx="2375174" cy="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feld 18"/>
          <p:cNvSpPr txBox="1"/>
          <p:nvPr/>
        </p:nvSpPr>
        <p:spPr>
          <a:xfrm>
            <a:off x="2947819" y="3481111"/>
            <a:ext cx="14424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>
                <a:latin typeface="+mj-lt"/>
              </a:rPr>
              <a:t>Wärme</a:t>
            </a:r>
            <a:r>
              <a:rPr lang="de-DE" sz="1600" dirty="0" smtClean="0">
                <a:latin typeface="+mj-lt"/>
              </a:rPr>
              <a:t> </a:t>
            </a:r>
            <a:r>
              <a:rPr lang="de-DE" sz="1600" baseline="-25000" dirty="0" smtClean="0">
                <a:latin typeface="+mj-lt"/>
              </a:rPr>
              <a:t>P2H</a:t>
            </a:r>
            <a:endParaRPr lang="de-DE" sz="1600" dirty="0">
              <a:latin typeface="+mj-lt"/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2962807" y="2760867"/>
            <a:ext cx="15058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>
                <a:latin typeface="+mj-lt"/>
              </a:rPr>
              <a:t>Wärme </a:t>
            </a:r>
            <a:r>
              <a:rPr lang="de-DE" sz="1400" baseline="-25000" dirty="0" smtClean="0">
                <a:latin typeface="+mj-lt"/>
              </a:rPr>
              <a:t>BHKW</a:t>
            </a:r>
            <a:endParaRPr lang="de-DE" sz="1400" dirty="0">
              <a:latin typeface="+mj-lt"/>
            </a:endParaRPr>
          </a:p>
        </p:txBody>
      </p:sp>
      <p:cxnSp>
        <p:nvCxnSpPr>
          <p:cNvPr id="21" name="Gerade Verbindung mit Pfeil 20"/>
          <p:cNvCxnSpPr/>
          <p:nvPr/>
        </p:nvCxnSpPr>
        <p:spPr>
          <a:xfrm flipH="1">
            <a:off x="2860374" y="3783708"/>
            <a:ext cx="524953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45"/>
          <p:cNvCxnSpPr/>
          <p:nvPr/>
        </p:nvCxnSpPr>
        <p:spPr>
          <a:xfrm flipV="1">
            <a:off x="3366063" y="3783708"/>
            <a:ext cx="6297" cy="47228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37"/>
          <p:cNvCxnSpPr/>
          <p:nvPr/>
        </p:nvCxnSpPr>
        <p:spPr>
          <a:xfrm flipV="1">
            <a:off x="5234091" y="3113533"/>
            <a:ext cx="8961" cy="114245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mit Pfeil 23"/>
          <p:cNvCxnSpPr/>
          <p:nvPr/>
        </p:nvCxnSpPr>
        <p:spPr>
          <a:xfrm flipH="1">
            <a:off x="2885042" y="2251206"/>
            <a:ext cx="1293483" cy="0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mit Pfeil 24"/>
          <p:cNvCxnSpPr/>
          <p:nvPr/>
        </p:nvCxnSpPr>
        <p:spPr>
          <a:xfrm flipH="1">
            <a:off x="2856644" y="3472647"/>
            <a:ext cx="1411646" cy="0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feld 25"/>
          <p:cNvSpPr txBox="1"/>
          <p:nvPr/>
        </p:nvSpPr>
        <p:spPr>
          <a:xfrm>
            <a:off x="2962807" y="3113535"/>
            <a:ext cx="1301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>
                <a:latin typeface="+mj-lt"/>
              </a:rPr>
              <a:t>Wärme</a:t>
            </a:r>
            <a:r>
              <a:rPr lang="de-DE" sz="1600" dirty="0" smtClean="0">
                <a:latin typeface="+mj-lt"/>
              </a:rPr>
              <a:t> </a:t>
            </a:r>
            <a:r>
              <a:rPr lang="de-DE" sz="1600" baseline="-25000" dirty="0" smtClean="0">
                <a:latin typeface="+mj-lt"/>
              </a:rPr>
              <a:t>WP</a:t>
            </a:r>
            <a:endParaRPr lang="de-DE" sz="1600" dirty="0">
              <a:latin typeface="+mj-lt"/>
            </a:endParaRPr>
          </a:p>
        </p:txBody>
      </p:sp>
      <p:cxnSp>
        <p:nvCxnSpPr>
          <p:cNvPr id="27" name="Gerade Verbindung 43"/>
          <p:cNvCxnSpPr/>
          <p:nvPr/>
        </p:nvCxnSpPr>
        <p:spPr>
          <a:xfrm flipV="1">
            <a:off x="4270782" y="3481111"/>
            <a:ext cx="0" cy="774882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46"/>
          <p:cNvCxnSpPr/>
          <p:nvPr/>
        </p:nvCxnSpPr>
        <p:spPr>
          <a:xfrm>
            <a:off x="3328511" y="5610483"/>
            <a:ext cx="4170563" cy="0"/>
          </a:xfrm>
          <a:prstGeom prst="line">
            <a:avLst/>
          </a:prstGeom>
          <a:ln>
            <a:solidFill>
              <a:srgbClr val="00B05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9" name="Gruppieren 28"/>
          <p:cNvGrpSpPr/>
          <p:nvPr/>
        </p:nvGrpSpPr>
        <p:grpSpPr>
          <a:xfrm>
            <a:off x="7513157" y="5481033"/>
            <a:ext cx="150717" cy="241795"/>
            <a:chOff x="8041912" y="5792135"/>
            <a:chExt cx="283445" cy="432048"/>
          </a:xfrm>
        </p:grpSpPr>
        <p:cxnSp>
          <p:nvCxnSpPr>
            <p:cNvPr id="30" name="Gerade Verbindung 47"/>
            <p:cNvCxnSpPr/>
            <p:nvPr/>
          </p:nvCxnSpPr>
          <p:spPr>
            <a:xfrm flipH="1">
              <a:off x="8041912" y="5792135"/>
              <a:ext cx="190286" cy="43204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Gerade Verbindung 48"/>
            <p:cNvCxnSpPr/>
            <p:nvPr/>
          </p:nvCxnSpPr>
          <p:spPr>
            <a:xfrm flipH="1">
              <a:off x="8135071" y="5792135"/>
              <a:ext cx="190286" cy="43204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Rechteck 31"/>
          <p:cNvSpPr/>
          <p:nvPr/>
        </p:nvSpPr>
        <p:spPr>
          <a:xfrm>
            <a:off x="6581787" y="5203981"/>
            <a:ext cx="1246738" cy="3092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1400" dirty="0" smtClean="0">
                <a:latin typeface="+mj-lt"/>
              </a:rPr>
              <a:t>Naturstrom</a:t>
            </a:r>
            <a:endParaRPr lang="de-DE" sz="1600" dirty="0">
              <a:latin typeface="+mj-lt"/>
            </a:endParaRPr>
          </a:p>
        </p:txBody>
      </p:sp>
      <p:cxnSp>
        <p:nvCxnSpPr>
          <p:cNvPr id="33" name="Gerade Verbindung 129"/>
          <p:cNvCxnSpPr>
            <a:stCxn id="39" idx="2"/>
          </p:cNvCxnSpPr>
          <p:nvPr/>
        </p:nvCxnSpPr>
        <p:spPr>
          <a:xfrm>
            <a:off x="3338254" y="4891227"/>
            <a:ext cx="0" cy="710703"/>
          </a:xfrm>
          <a:prstGeom prst="line">
            <a:avLst/>
          </a:prstGeom>
          <a:ln>
            <a:solidFill>
              <a:srgbClr val="00B05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Gerade Verbindung 52"/>
          <p:cNvCxnSpPr/>
          <p:nvPr/>
        </p:nvCxnSpPr>
        <p:spPr>
          <a:xfrm>
            <a:off x="5214012" y="4895960"/>
            <a:ext cx="0" cy="635335"/>
          </a:xfrm>
          <a:prstGeom prst="line">
            <a:avLst/>
          </a:prstGeom>
          <a:ln>
            <a:solidFill>
              <a:srgbClr val="00B05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Gerade Verbindung 124"/>
          <p:cNvCxnSpPr/>
          <p:nvPr/>
        </p:nvCxnSpPr>
        <p:spPr>
          <a:xfrm>
            <a:off x="4244214" y="4895960"/>
            <a:ext cx="1749" cy="635335"/>
          </a:xfrm>
          <a:prstGeom prst="line">
            <a:avLst/>
          </a:prstGeom>
          <a:ln>
            <a:solidFill>
              <a:srgbClr val="00B05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echteck 35"/>
          <p:cNvSpPr/>
          <p:nvPr/>
        </p:nvSpPr>
        <p:spPr>
          <a:xfrm>
            <a:off x="3031260" y="4389304"/>
            <a:ext cx="625793" cy="338554"/>
          </a:xfrm>
          <a:prstGeom prst="rect">
            <a:avLst/>
          </a:prstGeom>
          <a:effectLst>
            <a:glow rad="25400">
              <a:srgbClr val="FF0000">
                <a:alpha val="50000"/>
              </a:srgb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de-DE" sz="16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P2H</a:t>
            </a:r>
            <a:endParaRPr lang="de-DE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37" name="Rechteck 36"/>
          <p:cNvSpPr/>
          <p:nvPr/>
        </p:nvSpPr>
        <p:spPr>
          <a:xfrm>
            <a:off x="3912997" y="4392744"/>
            <a:ext cx="669918" cy="338554"/>
          </a:xfrm>
          <a:prstGeom prst="rect">
            <a:avLst/>
          </a:prstGeom>
          <a:effectLst>
            <a:glow rad="25400">
              <a:srgbClr val="FF0000">
                <a:alpha val="50000"/>
              </a:srgb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de-DE" sz="16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WP</a:t>
            </a:r>
            <a:endParaRPr lang="de-DE" b="1" dirty="0" smtClean="0">
              <a:ln w="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chemeClr val="bg1"/>
              </a:solidFill>
              <a:latin typeface="+mj-lt"/>
            </a:endParaRPr>
          </a:p>
        </p:txBody>
      </p:sp>
      <p:sp>
        <p:nvSpPr>
          <p:cNvPr id="38" name="Abgerundetes Rechteck 37"/>
          <p:cNvSpPr/>
          <p:nvPr/>
        </p:nvSpPr>
        <p:spPr>
          <a:xfrm>
            <a:off x="4891802" y="4284610"/>
            <a:ext cx="628960" cy="588436"/>
          </a:xfrm>
          <a:prstGeom prst="roundRect">
            <a:avLst/>
          </a:prstGeom>
          <a:noFill/>
          <a:ln w="28575">
            <a:solidFill>
              <a:schemeClr val="tx1"/>
            </a:solidFill>
          </a:ln>
          <a:effectLst>
            <a:glow rad="25400">
              <a:srgbClr val="FF0000">
                <a:alpha val="5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9" name="Abgerundetes Rechteck 38"/>
          <p:cNvSpPr/>
          <p:nvPr/>
        </p:nvSpPr>
        <p:spPr>
          <a:xfrm>
            <a:off x="3023774" y="4287470"/>
            <a:ext cx="628960" cy="603757"/>
          </a:xfrm>
          <a:prstGeom prst="roundRect">
            <a:avLst/>
          </a:prstGeom>
          <a:noFill/>
          <a:ln w="28575">
            <a:solidFill>
              <a:schemeClr val="tx1"/>
            </a:solidFill>
            <a:prstDash val="solid"/>
          </a:ln>
          <a:effectLst>
            <a:glow rad="25400">
              <a:srgbClr val="FF0000">
                <a:alpha val="5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0" name="Abgerundetes Rechteck 39"/>
          <p:cNvSpPr/>
          <p:nvPr/>
        </p:nvSpPr>
        <p:spPr>
          <a:xfrm>
            <a:off x="3929734" y="4287470"/>
            <a:ext cx="628960" cy="603757"/>
          </a:xfrm>
          <a:prstGeom prst="roundRect">
            <a:avLst/>
          </a:prstGeom>
          <a:noFill/>
          <a:ln w="28575">
            <a:solidFill>
              <a:schemeClr val="tx1"/>
            </a:solidFill>
            <a:prstDash val="dash"/>
          </a:ln>
          <a:effectLst>
            <a:glow rad="25400">
              <a:srgbClr val="FF0000">
                <a:alpha val="5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1" name="Rechteck 40"/>
          <p:cNvSpPr/>
          <p:nvPr/>
        </p:nvSpPr>
        <p:spPr>
          <a:xfrm>
            <a:off x="4788578" y="4409083"/>
            <a:ext cx="891026" cy="338554"/>
          </a:xfrm>
          <a:prstGeom prst="rect">
            <a:avLst/>
          </a:prstGeom>
          <a:effectLst>
            <a:glow rad="25400">
              <a:srgbClr val="FF0000">
                <a:alpha val="50000"/>
              </a:srgb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de-DE" sz="16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BHKW</a:t>
            </a:r>
            <a:endParaRPr lang="de-DE" sz="1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cxnSp>
        <p:nvCxnSpPr>
          <p:cNvPr id="42" name="Gerade Verbindung mit Pfeil 41"/>
          <p:cNvCxnSpPr/>
          <p:nvPr/>
        </p:nvCxnSpPr>
        <p:spPr>
          <a:xfrm>
            <a:off x="5327639" y="5445726"/>
            <a:ext cx="351965" cy="0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Gerade Verbindung mit Pfeil 42"/>
          <p:cNvCxnSpPr/>
          <p:nvPr/>
        </p:nvCxnSpPr>
        <p:spPr>
          <a:xfrm flipV="1">
            <a:off x="3346648" y="5358622"/>
            <a:ext cx="0" cy="157072"/>
          </a:xfrm>
          <a:prstGeom prst="straightConnector1">
            <a:avLst/>
          </a:prstGeom>
          <a:ln>
            <a:solidFill>
              <a:srgbClr val="00B050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Gerade Verbindung mit Pfeil 43"/>
          <p:cNvCxnSpPr/>
          <p:nvPr/>
        </p:nvCxnSpPr>
        <p:spPr>
          <a:xfrm flipH="1">
            <a:off x="4776091" y="5445726"/>
            <a:ext cx="340088" cy="0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Gerade Verbindung mit Pfeil 44"/>
          <p:cNvCxnSpPr/>
          <p:nvPr/>
        </p:nvCxnSpPr>
        <p:spPr>
          <a:xfrm flipV="1">
            <a:off x="4246468" y="5364133"/>
            <a:ext cx="0" cy="151561"/>
          </a:xfrm>
          <a:prstGeom prst="straightConnector1">
            <a:avLst/>
          </a:prstGeom>
          <a:ln>
            <a:solidFill>
              <a:srgbClr val="00B050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Gerade Verbindung 30"/>
          <p:cNvCxnSpPr/>
          <p:nvPr/>
        </p:nvCxnSpPr>
        <p:spPr>
          <a:xfrm flipV="1">
            <a:off x="6706936" y="2767040"/>
            <a:ext cx="1171" cy="36848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Gerade Verbindung 31"/>
          <p:cNvCxnSpPr/>
          <p:nvPr/>
        </p:nvCxnSpPr>
        <p:spPr>
          <a:xfrm>
            <a:off x="6699377" y="3137223"/>
            <a:ext cx="2117471" cy="416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Abgerundetes Rechteck 47"/>
          <p:cNvSpPr/>
          <p:nvPr/>
        </p:nvSpPr>
        <p:spPr>
          <a:xfrm>
            <a:off x="6880400" y="3547030"/>
            <a:ext cx="1930907" cy="548222"/>
          </a:xfrm>
          <a:prstGeom prst="roundRect">
            <a:avLst/>
          </a:prstGeom>
          <a:noFill/>
          <a:ln w="38100" cmpd="tri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cxnSp>
        <p:nvCxnSpPr>
          <p:cNvPr id="49" name="Gerade Verbindung 94"/>
          <p:cNvCxnSpPr/>
          <p:nvPr/>
        </p:nvCxnSpPr>
        <p:spPr>
          <a:xfrm>
            <a:off x="7076810" y="3677971"/>
            <a:ext cx="1571283" cy="0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Rad 49"/>
          <p:cNvSpPr/>
          <p:nvPr/>
        </p:nvSpPr>
        <p:spPr>
          <a:xfrm>
            <a:off x="7011340" y="3612500"/>
            <a:ext cx="130940" cy="130940"/>
          </a:xfrm>
          <a:prstGeom prst="donu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51" name="Rad 50"/>
          <p:cNvSpPr/>
          <p:nvPr/>
        </p:nvSpPr>
        <p:spPr>
          <a:xfrm>
            <a:off x="7404183" y="3612500"/>
            <a:ext cx="130940" cy="130940"/>
          </a:xfrm>
          <a:prstGeom prst="donu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52" name="Rad 51"/>
          <p:cNvSpPr/>
          <p:nvPr/>
        </p:nvSpPr>
        <p:spPr>
          <a:xfrm>
            <a:off x="7796982" y="3612500"/>
            <a:ext cx="130940" cy="130940"/>
          </a:xfrm>
          <a:prstGeom prst="donu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53" name="Rad 52"/>
          <p:cNvSpPr/>
          <p:nvPr/>
        </p:nvSpPr>
        <p:spPr>
          <a:xfrm>
            <a:off x="8189803" y="3612500"/>
            <a:ext cx="130940" cy="130940"/>
          </a:xfrm>
          <a:prstGeom prst="donu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54" name="Rad 53"/>
          <p:cNvSpPr/>
          <p:nvPr/>
        </p:nvSpPr>
        <p:spPr>
          <a:xfrm>
            <a:off x="8557973" y="3612500"/>
            <a:ext cx="130940" cy="130940"/>
          </a:xfrm>
          <a:prstGeom prst="donu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55" name="Rechteck 54"/>
          <p:cNvSpPr/>
          <p:nvPr/>
        </p:nvSpPr>
        <p:spPr>
          <a:xfrm>
            <a:off x="6880401" y="3186990"/>
            <a:ext cx="19263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1600" b="1" dirty="0" smtClean="0">
                <a:latin typeface="+mj-lt"/>
              </a:rPr>
              <a:t>Deponie</a:t>
            </a:r>
            <a:endParaRPr lang="de-DE" sz="1600" b="1" dirty="0">
              <a:latin typeface="+mj-lt"/>
            </a:endParaRPr>
          </a:p>
        </p:txBody>
      </p:sp>
      <p:sp>
        <p:nvSpPr>
          <p:cNvPr id="56" name="Rechteck 55"/>
          <p:cNvSpPr/>
          <p:nvPr/>
        </p:nvSpPr>
        <p:spPr>
          <a:xfrm rot="2686378">
            <a:off x="7093407" y="2632191"/>
            <a:ext cx="69151" cy="534524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7" name="Rechteck 56"/>
          <p:cNvSpPr/>
          <p:nvPr/>
        </p:nvSpPr>
        <p:spPr>
          <a:xfrm rot="2686378">
            <a:off x="7615416" y="2632190"/>
            <a:ext cx="69151" cy="534524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8" name="Rechteck 57"/>
          <p:cNvSpPr/>
          <p:nvPr/>
        </p:nvSpPr>
        <p:spPr>
          <a:xfrm rot="2686378">
            <a:off x="8095837" y="2632191"/>
            <a:ext cx="69151" cy="534524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9" name="Rechteck 58"/>
          <p:cNvSpPr/>
          <p:nvPr/>
        </p:nvSpPr>
        <p:spPr>
          <a:xfrm rot="2686378">
            <a:off x="8594167" y="2632191"/>
            <a:ext cx="69151" cy="534524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cxnSp>
        <p:nvCxnSpPr>
          <p:cNvPr id="60" name="Gerade Verbindung 105"/>
          <p:cNvCxnSpPr/>
          <p:nvPr/>
        </p:nvCxnSpPr>
        <p:spPr>
          <a:xfrm>
            <a:off x="7305956" y="3677970"/>
            <a:ext cx="10132" cy="729964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Gerade Verbindung 111"/>
          <p:cNvCxnSpPr/>
          <p:nvPr/>
        </p:nvCxnSpPr>
        <p:spPr>
          <a:xfrm flipV="1">
            <a:off x="7306561" y="2767040"/>
            <a:ext cx="0" cy="36015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Gerade Verbindung 112"/>
          <p:cNvCxnSpPr/>
          <p:nvPr/>
        </p:nvCxnSpPr>
        <p:spPr>
          <a:xfrm flipV="1">
            <a:off x="7832933" y="2775361"/>
            <a:ext cx="0" cy="36015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Gerade Verbindung 113"/>
          <p:cNvCxnSpPr/>
          <p:nvPr/>
        </p:nvCxnSpPr>
        <p:spPr>
          <a:xfrm flipV="1">
            <a:off x="8290077" y="2775361"/>
            <a:ext cx="0" cy="36015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Gerade Verbindung 114"/>
          <p:cNvCxnSpPr/>
          <p:nvPr/>
        </p:nvCxnSpPr>
        <p:spPr>
          <a:xfrm flipV="1">
            <a:off x="8827513" y="2775361"/>
            <a:ext cx="0" cy="36015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Gerade Verbindung mit Pfeil 64"/>
          <p:cNvCxnSpPr/>
          <p:nvPr/>
        </p:nvCxnSpPr>
        <p:spPr>
          <a:xfrm flipH="1">
            <a:off x="5557122" y="4407934"/>
            <a:ext cx="1748834" cy="0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Rechteck 65"/>
          <p:cNvSpPr/>
          <p:nvPr/>
        </p:nvSpPr>
        <p:spPr>
          <a:xfrm>
            <a:off x="7249811" y="4243738"/>
            <a:ext cx="143241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1400" dirty="0" smtClean="0">
                <a:latin typeface="+mj-lt"/>
              </a:rPr>
              <a:t>Deponiegas</a:t>
            </a:r>
            <a:endParaRPr lang="de-DE" sz="1600" dirty="0">
              <a:latin typeface="+mj-lt"/>
            </a:endParaRPr>
          </a:p>
        </p:txBody>
      </p:sp>
      <p:cxnSp>
        <p:nvCxnSpPr>
          <p:cNvPr id="67" name="Gerade Verbindung mit Pfeil 66"/>
          <p:cNvCxnSpPr/>
          <p:nvPr/>
        </p:nvCxnSpPr>
        <p:spPr>
          <a:xfrm flipH="1">
            <a:off x="5545260" y="4712458"/>
            <a:ext cx="1760696" cy="1560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Rechteck 67"/>
          <p:cNvSpPr/>
          <p:nvPr/>
        </p:nvSpPr>
        <p:spPr>
          <a:xfrm>
            <a:off x="7190648" y="4550318"/>
            <a:ext cx="8473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1400" dirty="0">
                <a:latin typeface="+mj-lt"/>
              </a:rPr>
              <a:t>G</a:t>
            </a:r>
            <a:r>
              <a:rPr lang="de-DE" sz="1400" dirty="0" smtClean="0">
                <a:latin typeface="+mj-lt"/>
              </a:rPr>
              <a:t>as</a:t>
            </a:r>
            <a:endParaRPr lang="de-DE" sz="1600" dirty="0">
              <a:latin typeface="+mj-lt"/>
            </a:endParaRPr>
          </a:p>
        </p:txBody>
      </p:sp>
      <p:sp>
        <p:nvSpPr>
          <p:cNvPr id="69" name="Rechteck 68"/>
          <p:cNvSpPr/>
          <p:nvPr/>
        </p:nvSpPr>
        <p:spPr>
          <a:xfrm>
            <a:off x="6366583" y="1713693"/>
            <a:ext cx="292388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1600" b="1" dirty="0" smtClean="0">
                <a:latin typeface="+mj-lt"/>
              </a:rPr>
              <a:t>Thermosolaranlage</a:t>
            </a:r>
          </a:p>
          <a:p>
            <a:pPr algn="ctr"/>
            <a:r>
              <a:rPr lang="de-DE" sz="1400" dirty="0">
                <a:latin typeface="+mj-lt"/>
              </a:rPr>
              <a:t>2</a:t>
            </a:r>
            <a:r>
              <a:rPr lang="de-DE" sz="1400" dirty="0" smtClean="0">
                <a:latin typeface="+mj-lt"/>
              </a:rPr>
              <a:t>.000 m² - 1. Bauabschnitt</a:t>
            </a:r>
          </a:p>
          <a:p>
            <a:pPr algn="ctr"/>
            <a:r>
              <a:rPr lang="de-DE" sz="1100" dirty="0" smtClean="0">
                <a:latin typeface="+mj-lt"/>
              </a:rPr>
              <a:t>(bis zu 10.000 m² Endausbau)</a:t>
            </a:r>
            <a:endParaRPr lang="de-DE" sz="1100" dirty="0">
              <a:latin typeface="+mj-lt"/>
            </a:endParaRPr>
          </a:p>
        </p:txBody>
      </p:sp>
      <p:sp>
        <p:nvSpPr>
          <p:cNvPr id="70" name="Text Box 4"/>
          <p:cNvSpPr txBox="1">
            <a:spLocks noChangeArrowheads="1"/>
          </p:cNvSpPr>
          <p:nvPr/>
        </p:nvSpPr>
        <p:spPr bwMode="auto">
          <a:xfrm>
            <a:off x="2353405" y="5764083"/>
            <a:ext cx="2520280" cy="515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itchFamily="18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charset="-128"/>
              </a:defRPr>
            </a:lvl9pPr>
          </a:lstStyle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de-DE" altLang="de-DE" sz="900" i="1" dirty="0" smtClean="0">
                <a:latin typeface="Verdana" pitchFamily="34" charset="0"/>
                <a:sym typeface="Wingdings" panose="05000000000000000000" pitchFamily="2" charset="2"/>
              </a:rPr>
              <a:t>Abbildung: Fließbild</a:t>
            </a:r>
          </a:p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de-DE" altLang="de-DE" sz="700" i="1" dirty="0">
                <a:latin typeface="Verdana" pitchFamily="34" charset="0"/>
                <a:sym typeface="Wingdings" panose="05000000000000000000" pitchFamily="2" charset="2"/>
              </a:rPr>
              <a:t>© Markus Pernthaler Architekt ZT </a:t>
            </a:r>
            <a:r>
              <a:rPr lang="de-DE" altLang="de-DE" sz="700" i="1" dirty="0" smtClean="0">
                <a:latin typeface="Verdana" pitchFamily="34" charset="0"/>
                <a:sym typeface="Wingdings" panose="05000000000000000000" pitchFamily="2" charset="2"/>
              </a:rPr>
              <a:t>GmbH</a:t>
            </a:r>
            <a:endParaRPr lang="de-DE" altLang="de-DE" sz="700" i="1" dirty="0">
              <a:latin typeface="Verdana" pitchFamily="34" charset="0"/>
              <a:sym typeface="Wingdings" panose="05000000000000000000" pitchFamily="2" charset="2"/>
            </a:endParaRPr>
          </a:p>
        </p:txBody>
      </p:sp>
      <p:pic>
        <p:nvPicPr>
          <p:cNvPr id="71" name="Grafik 7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4448" y="939248"/>
            <a:ext cx="943320" cy="377329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6974" y="6237471"/>
            <a:ext cx="1150005" cy="380577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525" y="491225"/>
            <a:ext cx="999852" cy="35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250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Bild 2" descr="Österreichischer Solarpreis (Foto: EUROSOLAR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2290" y="3479941"/>
            <a:ext cx="1764506" cy="22790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image0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1474" y="3454951"/>
            <a:ext cx="2304010" cy="23040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hteck 6"/>
          <p:cNvSpPr/>
          <p:nvPr/>
        </p:nvSpPr>
        <p:spPr>
          <a:xfrm>
            <a:off x="443894" y="374564"/>
            <a:ext cx="8229600" cy="5282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de-DE" sz="2800" b="1" i="0" dirty="0" smtClean="0">
                <a:solidFill>
                  <a:schemeClr val="tx1"/>
                </a:solidFill>
                <a:latin typeface="Verdana" charset="0"/>
              </a:rPr>
              <a:t>Solares Speicherprojekt HELIOS</a:t>
            </a:r>
            <a:endParaRPr lang="de-DE" sz="2800" dirty="0" smtClean="0">
              <a:latin typeface="Helvetica Neue" charset="0"/>
              <a:cs typeface="Helvetica Neue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7166" y="1520089"/>
            <a:ext cx="3124881" cy="42388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Grafik 11"/>
          <p:cNvPicPr/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1474" y="1520089"/>
            <a:ext cx="4505321" cy="16997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46974" y="6237471"/>
            <a:ext cx="1150005" cy="380577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4448" y="939248"/>
            <a:ext cx="943320" cy="377329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525" y="491225"/>
            <a:ext cx="999852" cy="357790"/>
          </a:xfrm>
          <a:prstGeom prst="rect">
            <a:avLst/>
          </a:prstGeom>
        </p:spPr>
      </p:pic>
      <p:sp>
        <p:nvSpPr>
          <p:cNvPr id="16" name="Textfeld 15"/>
          <p:cNvSpPr txBox="1"/>
          <p:nvPr/>
        </p:nvSpPr>
        <p:spPr>
          <a:xfrm>
            <a:off x="433286" y="6631270"/>
            <a:ext cx="212209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Quellen: Energie Graz</a:t>
            </a:r>
            <a:endParaRPr lang="de-DE" sz="9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913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fik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9162" y="1003052"/>
            <a:ext cx="698479" cy="627747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7646" y="718291"/>
            <a:ext cx="1171575" cy="1171575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89" y="4280455"/>
            <a:ext cx="2850749" cy="2162636"/>
          </a:xfrm>
          <a:prstGeom prst="rect">
            <a:avLst/>
          </a:prstGeom>
        </p:spPr>
      </p:pic>
      <p:sp>
        <p:nvSpPr>
          <p:cNvPr id="2" name="Rechteck 1"/>
          <p:cNvSpPr/>
          <p:nvPr/>
        </p:nvSpPr>
        <p:spPr>
          <a:xfrm>
            <a:off x="426390" y="5997671"/>
            <a:ext cx="29067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2" algn="ctr">
              <a:spcBef>
                <a:spcPts val="0"/>
              </a:spcBef>
            </a:pPr>
            <a:r>
              <a:rPr lang="de-DE" sz="1600" b="1" dirty="0" smtClean="0">
                <a:latin typeface="Verdana" charset="0"/>
              </a:rPr>
              <a:t>Abwärmenutzung KF-Uni Graz</a:t>
            </a:r>
            <a:endParaRPr lang="de-DE" altLang="de-DE" sz="1600" b="1" dirty="0">
              <a:latin typeface="Verdana" panose="020B0604030504040204" pitchFamily="34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288" y="1576260"/>
            <a:ext cx="5048807" cy="19121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hteck 3"/>
          <p:cNvSpPr/>
          <p:nvPr/>
        </p:nvSpPr>
        <p:spPr>
          <a:xfrm>
            <a:off x="443894" y="382316"/>
            <a:ext cx="8229600" cy="56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de-DE" sz="2800" b="1" i="0" dirty="0" smtClean="0">
                <a:solidFill>
                  <a:schemeClr val="tx1"/>
                </a:solidFill>
                <a:latin typeface="Verdana" charset="0"/>
              </a:rPr>
              <a:t>Weitere Projekte in Planung …</a:t>
            </a:r>
            <a:endParaRPr lang="de-DE" sz="2800" dirty="0" smtClean="0">
              <a:latin typeface="Helvetica Neue" charset="0"/>
              <a:cs typeface="Helvetica Neue" charset="0"/>
            </a:endParaRPr>
          </a:p>
        </p:txBody>
      </p:sp>
      <p:pic>
        <p:nvPicPr>
          <p:cNvPr id="7" name="Picture 9" descr="\\Zbunfl02\wds-allgemein$\Daten intern\Kläranlage Gössendorf\technische Unterlagen\1_Holding Graz ARA Gössendorf\20150713 - Übersichtspläne+Zulauf\Übersichtstafel KA 201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7" t="9219" r="47623" b="7512"/>
          <a:stretch>
            <a:fillRect/>
          </a:stretch>
        </p:blipFill>
        <p:spPr bwMode="auto">
          <a:xfrm>
            <a:off x="5537646" y="1976425"/>
            <a:ext cx="3407715" cy="2528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33871" y="968289"/>
            <a:ext cx="3615266" cy="3027839"/>
          </a:xfrm>
          <a:prstGeom prst="rect">
            <a:avLst/>
          </a:prstGeom>
        </p:spPr>
      </p:pic>
      <p:sp>
        <p:nvSpPr>
          <p:cNvPr id="10" name="Rechteck 9"/>
          <p:cNvSpPr/>
          <p:nvPr/>
        </p:nvSpPr>
        <p:spPr>
          <a:xfrm>
            <a:off x="1380297" y="3515776"/>
            <a:ext cx="31822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2">
              <a:lnSpc>
                <a:spcPct val="150000"/>
              </a:lnSpc>
              <a:spcBef>
                <a:spcPts val="0"/>
              </a:spcBef>
            </a:pPr>
            <a:r>
              <a:rPr lang="de-DE" sz="1600" b="1" dirty="0" smtClean="0">
                <a:latin typeface="Verdana" charset="0"/>
              </a:rPr>
              <a:t>Big </a:t>
            </a:r>
            <a:r>
              <a:rPr lang="de-DE" sz="1600" b="1" dirty="0">
                <a:latin typeface="Verdana" charset="0"/>
              </a:rPr>
              <a:t>Solar </a:t>
            </a:r>
            <a:r>
              <a:rPr lang="de-DE" sz="1600" b="1" dirty="0" smtClean="0">
                <a:latin typeface="Verdana" charset="0"/>
              </a:rPr>
              <a:t>Graz</a:t>
            </a:r>
            <a:endParaRPr lang="de-DE" altLang="de-DE" sz="1600" b="1" dirty="0">
              <a:latin typeface="Verdana" panose="020B0604030504040204" pitchFamily="34" charset="0"/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4806805" y="4499611"/>
            <a:ext cx="42423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2" algn="ctr">
              <a:spcBef>
                <a:spcPts val="0"/>
              </a:spcBef>
            </a:pPr>
            <a:r>
              <a:rPr lang="de-DE" sz="1600" b="1" dirty="0" smtClean="0">
                <a:latin typeface="Verdana" charset="0"/>
              </a:rPr>
              <a:t>Abwärmenutzung Kläranlage Graz - </a:t>
            </a:r>
            <a:r>
              <a:rPr lang="de-DE" sz="1600" b="1" dirty="0" err="1" smtClean="0">
                <a:latin typeface="Verdana" charset="0"/>
              </a:rPr>
              <a:t>Gössendorf</a:t>
            </a:r>
            <a:endParaRPr lang="de-DE" altLang="de-DE" sz="1600" b="1" dirty="0">
              <a:latin typeface="Verdana" panose="020B0604030504040204" pitchFamily="34" charset="0"/>
            </a:endParaRPr>
          </a:p>
        </p:txBody>
      </p:sp>
      <p:pic>
        <p:nvPicPr>
          <p:cNvPr id="12" name="Picture 18" descr="Logo Energie Steiermark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2683" y="1522220"/>
            <a:ext cx="724844" cy="685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hteck 12"/>
          <p:cNvSpPr/>
          <p:nvPr/>
        </p:nvSpPr>
        <p:spPr>
          <a:xfrm>
            <a:off x="4398360" y="5318671"/>
            <a:ext cx="4331676" cy="498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de-DE" sz="2400" b="1" i="0" dirty="0" smtClean="0">
                <a:solidFill>
                  <a:schemeClr val="tx1"/>
                </a:solidFill>
                <a:latin typeface="Verdana" charset="0"/>
              </a:rPr>
              <a:t>… und </a:t>
            </a:r>
            <a:r>
              <a:rPr lang="de-DE" sz="2400" b="1" dirty="0" smtClean="0">
                <a:latin typeface="Verdana" charset="0"/>
              </a:rPr>
              <a:t>einige </a:t>
            </a:r>
            <a:r>
              <a:rPr lang="de-DE" sz="2400" b="1" i="0" dirty="0" smtClean="0">
                <a:solidFill>
                  <a:schemeClr val="tx1"/>
                </a:solidFill>
                <a:latin typeface="Verdana" charset="0"/>
              </a:rPr>
              <a:t>mehr ...</a:t>
            </a:r>
            <a:endParaRPr lang="de-DE" sz="2400" dirty="0" smtClean="0">
              <a:latin typeface="Helvetica Neue" charset="0"/>
              <a:cs typeface="Helvetica Neue" charset="0"/>
            </a:endParaRPr>
          </a:p>
        </p:txBody>
      </p:sp>
      <p:pic>
        <p:nvPicPr>
          <p:cNvPr id="14" name="Picture 18" descr="Logo Energie Steiermark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7646" y="3684523"/>
            <a:ext cx="659246" cy="62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95356" y="3800632"/>
            <a:ext cx="1150005" cy="380577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433" y="4381461"/>
            <a:ext cx="2071118" cy="354094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064" y="1204148"/>
            <a:ext cx="2008758" cy="261139"/>
          </a:xfrm>
          <a:prstGeom prst="rect">
            <a:avLst/>
          </a:prstGeom>
        </p:spPr>
      </p:pic>
      <p:sp>
        <p:nvSpPr>
          <p:cNvPr id="18" name="Textfeld 17"/>
          <p:cNvSpPr txBox="1"/>
          <p:nvPr/>
        </p:nvSpPr>
        <p:spPr>
          <a:xfrm>
            <a:off x="476832" y="6631270"/>
            <a:ext cx="40334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Quellen: Energie Graz, Energie Steiermark, Atelier Thomas Pucher </a:t>
            </a:r>
            <a:endParaRPr lang="de-DE" sz="9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993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2" descr="C:\Users\schlemmerp\Desktop\Energie Graz\Unternehmensklausur\2016-05-12_13 St. Lamprecht\Eishalle Liebenau\_DSC989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9690" y="2243153"/>
            <a:ext cx="1196543" cy="8334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6" b="3336"/>
          <a:stretch/>
        </p:blipFill>
        <p:spPr bwMode="auto">
          <a:xfrm>
            <a:off x="2690813" y="1152351"/>
            <a:ext cx="3609377" cy="4889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5075" name="Line 3"/>
          <p:cNvSpPr>
            <a:spLocks noChangeShapeType="1"/>
          </p:cNvSpPr>
          <p:nvPr/>
        </p:nvSpPr>
        <p:spPr bwMode="auto">
          <a:xfrm flipV="1">
            <a:off x="2455140" y="4298941"/>
            <a:ext cx="1667597" cy="573534"/>
          </a:xfrm>
          <a:prstGeom prst="line">
            <a:avLst/>
          </a:prstGeom>
          <a:noFill/>
          <a:ln w="28575">
            <a:solidFill>
              <a:srgbClr val="222252"/>
            </a:solidFill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15076" name="Line 4"/>
          <p:cNvSpPr>
            <a:spLocks noChangeShapeType="1"/>
          </p:cNvSpPr>
          <p:nvPr/>
        </p:nvSpPr>
        <p:spPr bwMode="auto">
          <a:xfrm>
            <a:off x="1806589" y="3076647"/>
            <a:ext cx="2084416" cy="757770"/>
          </a:xfrm>
          <a:prstGeom prst="line">
            <a:avLst/>
          </a:prstGeom>
          <a:noFill/>
          <a:ln w="28575">
            <a:solidFill>
              <a:srgbClr val="222252"/>
            </a:solidFill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15077" name="Line 5"/>
          <p:cNvSpPr>
            <a:spLocks noChangeShapeType="1"/>
          </p:cNvSpPr>
          <p:nvPr/>
        </p:nvSpPr>
        <p:spPr bwMode="auto">
          <a:xfrm flipH="1">
            <a:off x="4729156" y="2006920"/>
            <a:ext cx="2904362" cy="2292032"/>
          </a:xfrm>
          <a:prstGeom prst="line">
            <a:avLst/>
          </a:prstGeom>
          <a:noFill/>
          <a:ln w="28575">
            <a:solidFill>
              <a:srgbClr val="222252"/>
            </a:solidFill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0912" y="808457"/>
            <a:ext cx="1399901" cy="9302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5088" name="Picture 16" descr="P100006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048006"/>
            <a:ext cx="1813895" cy="10675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5093" name="Text Box 21"/>
          <p:cNvSpPr txBox="1">
            <a:spLocks noChangeArrowheads="1"/>
          </p:cNvSpPr>
          <p:nvPr/>
        </p:nvSpPr>
        <p:spPr bwMode="auto">
          <a:xfrm>
            <a:off x="3812738" y="1745607"/>
            <a:ext cx="175418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algn="ctr">
              <a:spcBef>
                <a:spcPct val="50000"/>
              </a:spcBef>
              <a:defRPr sz="1200" b="1">
                <a:solidFill>
                  <a:srgbClr val="00324B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>
              <a:defRPr>
                <a:ea typeface="ＭＳ Ｐゴシック" pitchFamily="34" charset="-128"/>
              </a:defRPr>
            </a:lvl2pPr>
            <a:lvl3pPr marL="1143000" indent="-228600">
              <a:defRPr>
                <a:ea typeface="ＭＳ Ｐゴシック" pitchFamily="34" charset="-128"/>
              </a:defRPr>
            </a:lvl3pPr>
            <a:lvl4pPr marL="1600200" indent="-228600">
              <a:defRPr>
                <a:ea typeface="ＭＳ Ｐゴシック" pitchFamily="34" charset="-128"/>
              </a:defRPr>
            </a:lvl4pPr>
            <a:lvl5pPr marL="2057400" indent="-228600">
              <a:defRPr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pitchFamily="34" charset="-128"/>
              </a:defRPr>
            </a:lvl9pPr>
          </a:lstStyle>
          <a:p>
            <a:r>
              <a:rPr lang="de-DE" altLang="de-DE" sz="1000" dirty="0"/>
              <a:t>Solar </a:t>
            </a:r>
            <a:r>
              <a:rPr lang="de-DE" altLang="de-DE" sz="1000" dirty="0" err="1" smtClean="0"/>
              <a:t>Andritz</a:t>
            </a:r>
            <a:endParaRPr lang="de-AT" altLang="de-DE" sz="1000" dirty="0"/>
          </a:p>
        </p:txBody>
      </p:sp>
      <p:sp>
        <p:nvSpPr>
          <p:cNvPr id="515094" name="Text Box 22"/>
          <p:cNvSpPr txBox="1">
            <a:spLocks noChangeArrowheads="1"/>
          </p:cNvSpPr>
          <p:nvPr/>
        </p:nvSpPr>
        <p:spPr bwMode="auto">
          <a:xfrm>
            <a:off x="171866" y="4449776"/>
            <a:ext cx="175418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algn="ctr">
              <a:spcBef>
                <a:spcPct val="50000"/>
              </a:spcBef>
              <a:defRPr sz="1200" b="1">
                <a:solidFill>
                  <a:srgbClr val="00324B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>
              <a:defRPr>
                <a:ea typeface="ＭＳ Ｐゴシック" pitchFamily="34" charset="-128"/>
              </a:defRPr>
            </a:lvl2pPr>
            <a:lvl3pPr marL="1143000" indent="-228600">
              <a:defRPr>
                <a:ea typeface="ＭＳ Ｐゴシック" pitchFamily="34" charset="-128"/>
              </a:defRPr>
            </a:lvl3pPr>
            <a:lvl4pPr marL="1600200" indent="-228600">
              <a:defRPr>
                <a:ea typeface="ＭＳ Ｐゴシック" pitchFamily="34" charset="-128"/>
              </a:defRPr>
            </a:lvl4pPr>
            <a:lvl5pPr marL="2057400" indent="-228600">
              <a:defRPr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pitchFamily="34" charset="-128"/>
              </a:defRPr>
            </a:lvl9pPr>
          </a:lstStyle>
          <a:p>
            <a:r>
              <a:rPr lang="de-DE" altLang="de-DE" sz="1000" dirty="0"/>
              <a:t>EM </a:t>
            </a:r>
            <a:r>
              <a:rPr lang="de-DE" altLang="de-DE" sz="1000" dirty="0" smtClean="0"/>
              <a:t>Reininghaus AW</a:t>
            </a:r>
            <a:endParaRPr lang="de-AT" altLang="de-DE" sz="1000" dirty="0"/>
          </a:p>
        </p:txBody>
      </p:sp>
      <p:sp>
        <p:nvSpPr>
          <p:cNvPr id="515095" name="Text Box 23"/>
          <p:cNvSpPr txBox="1">
            <a:spLocks noChangeArrowheads="1"/>
          </p:cNvSpPr>
          <p:nvPr/>
        </p:nvSpPr>
        <p:spPr bwMode="auto">
          <a:xfrm>
            <a:off x="7423677" y="1746914"/>
            <a:ext cx="150232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algn="ctr">
              <a:spcBef>
                <a:spcPct val="50000"/>
              </a:spcBef>
              <a:defRPr sz="1200" b="1">
                <a:solidFill>
                  <a:srgbClr val="00324B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>
              <a:defRPr>
                <a:ea typeface="ＭＳ Ｐゴシック" pitchFamily="34" charset="-128"/>
              </a:defRPr>
            </a:lvl2pPr>
            <a:lvl3pPr marL="1143000" indent="-228600">
              <a:defRPr>
                <a:ea typeface="ＭＳ Ｐゴシック" pitchFamily="34" charset="-128"/>
              </a:defRPr>
            </a:lvl3pPr>
            <a:lvl4pPr marL="1600200" indent="-228600">
              <a:defRPr>
                <a:ea typeface="ＭＳ Ｐゴシック" pitchFamily="34" charset="-128"/>
              </a:defRPr>
            </a:lvl4pPr>
            <a:lvl5pPr marL="2057400" indent="-228600">
              <a:defRPr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pitchFamily="34" charset="-128"/>
              </a:defRPr>
            </a:lvl9pPr>
          </a:lstStyle>
          <a:p>
            <a:r>
              <a:rPr lang="de-DE" altLang="de-DE" sz="1000" dirty="0"/>
              <a:t>Solar Liebenau</a:t>
            </a:r>
            <a:endParaRPr lang="de-AT" altLang="de-DE" sz="1000" dirty="0"/>
          </a:p>
        </p:txBody>
      </p:sp>
      <p:sp>
        <p:nvSpPr>
          <p:cNvPr id="9239" name="Text Box 25"/>
          <p:cNvSpPr txBox="1">
            <a:spLocks noChangeArrowheads="1"/>
          </p:cNvSpPr>
          <p:nvPr/>
        </p:nvSpPr>
        <p:spPr bwMode="auto">
          <a:xfrm>
            <a:off x="686432" y="6113467"/>
            <a:ext cx="130918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de-DE" altLang="de-DE" sz="1000" b="1" dirty="0" smtClean="0">
                <a:solidFill>
                  <a:srgbClr val="00324B"/>
                </a:solidFill>
                <a:latin typeface="Verdana" pitchFamily="34" charset="0"/>
              </a:rPr>
              <a:t>FHW Graz </a:t>
            </a:r>
            <a:endParaRPr lang="de-AT" altLang="de-DE" sz="1000" b="1" dirty="0">
              <a:solidFill>
                <a:srgbClr val="00324B"/>
              </a:solidFill>
              <a:latin typeface="Verdana" pitchFamily="34" charset="0"/>
            </a:endParaRPr>
          </a:p>
        </p:txBody>
      </p:sp>
      <p:sp>
        <p:nvSpPr>
          <p:cNvPr id="29" name="Line 4"/>
          <p:cNvSpPr>
            <a:spLocks noChangeShapeType="1"/>
          </p:cNvSpPr>
          <p:nvPr/>
        </p:nvSpPr>
        <p:spPr bwMode="auto">
          <a:xfrm flipV="1">
            <a:off x="2299949" y="3876673"/>
            <a:ext cx="1596569" cy="161782"/>
          </a:xfrm>
          <a:prstGeom prst="line">
            <a:avLst/>
          </a:prstGeom>
          <a:noFill/>
          <a:ln w="28575">
            <a:solidFill>
              <a:srgbClr val="222252"/>
            </a:solidFill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8" name="Line 4"/>
          <p:cNvSpPr>
            <a:spLocks noChangeShapeType="1"/>
          </p:cNvSpPr>
          <p:nvPr/>
        </p:nvSpPr>
        <p:spPr bwMode="auto">
          <a:xfrm flipH="1">
            <a:off x="4724864" y="2908584"/>
            <a:ext cx="2908653" cy="1517152"/>
          </a:xfrm>
          <a:prstGeom prst="line">
            <a:avLst/>
          </a:prstGeom>
          <a:noFill/>
          <a:ln w="28575">
            <a:solidFill>
              <a:srgbClr val="222252"/>
            </a:solidFill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2" name="Line 4"/>
          <p:cNvSpPr>
            <a:spLocks noChangeShapeType="1"/>
          </p:cNvSpPr>
          <p:nvPr/>
        </p:nvSpPr>
        <p:spPr bwMode="auto">
          <a:xfrm>
            <a:off x="1819708" y="1919078"/>
            <a:ext cx="1979115" cy="1797955"/>
          </a:xfrm>
          <a:prstGeom prst="line">
            <a:avLst/>
          </a:prstGeom>
          <a:noFill/>
          <a:ln w="28575">
            <a:solidFill>
              <a:srgbClr val="222252"/>
            </a:solidFill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147012" y="1738455"/>
            <a:ext cx="172167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algn="ctr">
              <a:spcBef>
                <a:spcPct val="50000"/>
              </a:spcBef>
              <a:defRPr sz="1200" b="1">
                <a:solidFill>
                  <a:srgbClr val="00324B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>
              <a:defRPr>
                <a:ea typeface="ＭＳ Ｐゴシック" pitchFamily="34" charset="-128"/>
              </a:defRPr>
            </a:lvl2pPr>
            <a:lvl3pPr marL="1143000" indent="-228600">
              <a:defRPr>
                <a:ea typeface="ＭＳ Ｐゴシック" pitchFamily="34" charset="-128"/>
              </a:defRPr>
            </a:lvl3pPr>
            <a:lvl4pPr marL="1600200" indent="-228600">
              <a:defRPr>
                <a:ea typeface="ＭＳ Ｐゴシック" pitchFamily="34" charset="-128"/>
              </a:defRPr>
            </a:lvl4pPr>
            <a:lvl5pPr marL="2057400" indent="-228600">
              <a:defRPr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pitchFamily="34" charset="-128"/>
              </a:defRPr>
            </a:lvl9pPr>
          </a:lstStyle>
          <a:p>
            <a:r>
              <a:rPr lang="de-DE" altLang="de-DE" sz="1000" dirty="0" smtClean="0"/>
              <a:t>KH-WB </a:t>
            </a:r>
            <a:r>
              <a:rPr lang="de-DE" altLang="de-DE" sz="1000" dirty="0"/>
              <a:t>Straße</a:t>
            </a:r>
            <a:endParaRPr lang="de-AT" altLang="de-DE" sz="1000" dirty="0"/>
          </a:p>
        </p:txBody>
      </p:sp>
      <p:sp>
        <p:nvSpPr>
          <p:cNvPr id="39" name="Text Box 22"/>
          <p:cNvSpPr txBox="1">
            <a:spLocks noChangeArrowheads="1"/>
          </p:cNvSpPr>
          <p:nvPr/>
        </p:nvSpPr>
        <p:spPr bwMode="auto">
          <a:xfrm>
            <a:off x="7424104" y="3091504"/>
            <a:ext cx="174125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algn="ctr">
              <a:spcBef>
                <a:spcPct val="50000"/>
              </a:spcBef>
              <a:defRPr sz="1200" b="1">
                <a:solidFill>
                  <a:srgbClr val="00324B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>
              <a:defRPr>
                <a:ea typeface="ＭＳ Ｐゴシック" pitchFamily="34" charset="-128"/>
              </a:defRPr>
            </a:lvl2pPr>
            <a:lvl3pPr marL="1143000" indent="-228600">
              <a:defRPr>
                <a:ea typeface="ＭＳ Ｐゴシック" pitchFamily="34" charset="-128"/>
              </a:defRPr>
            </a:lvl3pPr>
            <a:lvl4pPr marL="1600200" indent="-228600">
              <a:defRPr>
                <a:ea typeface="ＭＳ Ｐゴシック" pitchFamily="34" charset="-128"/>
              </a:defRPr>
            </a:lvl4pPr>
            <a:lvl5pPr marL="2057400" indent="-228600">
              <a:defRPr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pitchFamily="34" charset="-128"/>
              </a:defRPr>
            </a:lvl9pPr>
          </a:lstStyle>
          <a:p>
            <a:r>
              <a:rPr lang="de-DE" altLang="de-DE" sz="1000" dirty="0" smtClean="0"/>
              <a:t>Wärmepumpe</a:t>
            </a:r>
            <a:endParaRPr lang="de-AT" altLang="de-DE" sz="1000" dirty="0"/>
          </a:p>
        </p:txBody>
      </p:sp>
      <p:sp>
        <p:nvSpPr>
          <p:cNvPr id="40" name="Line 4"/>
          <p:cNvSpPr>
            <a:spLocks noChangeShapeType="1"/>
          </p:cNvSpPr>
          <p:nvPr/>
        </p:nvSpPr>
        <p:spPr bwMode="auto">
          <a:xfrm flipH="1">
            <a:off x="4791274" y="4178703"/>
            <a:ext cx="1508916" cy="474429"/>
          </a:xfrm>
          <a:prstGeom prst="line">
            <a:avLst/>
          </a:prstGeom>
          <a:noFill/>
          <a:ln w="28575">
            <a:solidFill>
              <a:srgbClr val="222252"/>
            </a:solidFill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41" name="Line 4"/>
          <p:cNvSpPr>
            <a:spLocks noChangeShapeType="1"/>
          </p:cNvSpPr>
          <p:nvPr/>
        </p:nvSpPr>
        <p:spPr bwMode="auto">
          <a:xfrm flipH="1" flipV="1">
            <a:off x="5006943" y="5049673"/>
            <a:ext cx="2479497" cy="266642"/>
          </a:xfrm>
          <a:prstGeom prst="line">
            <a:avLst/>
          </a:prstGeom>
          <a:noFill/>
          <a:ln w="28575">
            <a:solidFill>
              <a:srgbClr val="222252"/>
            </a:solidFill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42" name="Text Box 22"/>
          <p:cNvSpPr txBox="1">
            <a:spLocks noChangeArrowheads="1"/>
          </p:cNvSpPr>
          <p:nvPr/>
        </p:nvSpPr>
        <p:spPr bwMode="auto">
          <a:xfrm>
            <a:off x="2151829" y="1740410"/>
            <a:ext cx="137177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algn="ctr">
              <a:spcBef>
                <a:spcPct val="50000"/>
              </a:spcBef>
              <a:defRPr sz="1200" b="1">
                <a:solidFill>
                  <a:srgbClr val="00324B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>
              <a:defRPr>
                <a:ea typeface="ＭＳ Ｐゴシック" pitchFamily="34" charset="-128"/>
              </a:defRPr>
            </a:lvl2pPr>
            <a:lvl3pPr marL="1143000" indent="-228600">
              <a:defRPr>
                <a:ea typeface="ＭＳ Ｐゴシック" pitchFamily="34" charset="-128"/>
              </a:defRPr>
            </a:lvl3pPr>
            <a:lvl4pPr marL="1600200" indent="-228600">
              <a:defRPr>
                <a:ea typeface="ＭＳ Ｐゴシック" pitchFamily="34" charset="-128"/>
              </a:defRPr>
            </a:lvl4pPr>
            <a:lvl5pPr marL="2057400" indent="-228600">
              <a:defRPr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pitchFamily="34" charset="-128"/>
              </a:defRPr>
            </a:lvl9pPr>
          </a:lstStyle>
          <a:p>
            <a:r>
              <a:rPr lang="de-DE" altLang="de-DE" sz="1000" dirty="0" smtClean="0"/>
              <a:t>BWS–Sappi</a:t>
            </a:r>
            <a:endParaRPr lang="de-AT" altLang="de-DE" sz="1000" dirty="0"/>
          </a:p>
        </p:txBody>
      </p:sp>
      <p:sp>
        <p:nvSpPr>
          <p:cNvPr id="43" name="Line 4"/>
          <p:cNvSpPr>
            <a:spLocks noChangeShapeType="1"/>
          </p:cNvSpPr>
          <p:nvPr/>
        </p:nvSpPr>
        <p:spPr bwMode="auto">
          <a:xfrm flipH="1">
            <a:off x="3891003" y="2046421"/>
            <a:ext cx="1034067" cy="950531"/>
          </a:xfrm>
          <a:prstGeom prst="line">
            <a:avLst/>
          </a:prstGeom>
          <a:noFill/>
          <a:ln w="28575">
            <a:solidFill>
              <a:srgbClr val="222252"/>
            </a:solidFill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48" name="Text Box 22"/>
          <p:cNvSpPr txBox="1">
            <a:spLocks noChangeArrowheads="1"/>
          </p:cNvSpPr>
          <p:nvPr/>
        </p:nvSpPr>
        <p:spPr bwMode="auto">
          <a:xfrm>
            <a:off x="7540191" y="5536556"/>
            <a:ext cx="165618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algn="ctr">
              <a:spcBef>
                <a:spcPct val="50000"/>
              </a:spcBef>
              <a:defRPr sz="1200" b="1">
                <a:solidFill>
                  <a:srgbClr val="00324B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>
              <a:defRPr>
                <a:ea typeface="ＭＳ Ｐゴシック" pitchFamily="34" charset="-128"/>
              </a:defRPr>
            </a:lvl2pPr>
            <a:lvl3pPr marL="1143000" indent="-228600">
              <a:defRPr>
                <a:ea typeface="ＭＳ Ｐゴシック" pitchFamily="34" charset="-128"/>
              </a:defRPr>
            </a:lvl3pPr>
            <a:lvl4pPr marL="1600200" indent="-228600">
              <a:defRPr>
                <a:ea typeface="ＭＳ Ｐゴシック" pitchFamily="34" charset="-128"/>
              </a:defRPr>
            </a:lvl4pPr>
            <a:lvl5pPr marL="2057400" indent="-228600">
              <a:defRPr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pitchFamily="34" charset="-128"/>
              </a:defRPr>
            </a:lvl9pPr>
          </a:lstStyle>
          <a:p>
            <a:r>
              <a:rPr lang="de-DE" altLang="de-DE" sz="1000" dirty="0" smtClean="0"/>
              <a:t>Kläranlage </a:t>
            </a:r>
            <a:r>
              <a:rPr lang="de-DE" altLang="de-DE" sz="1000" dirty="0"/>
              <a:t>Graz</a:t>
            </a:r>
            <a:endParaRPr lang="de-AT" altLang="de-DE" sz="1000" dirty="0"/>
          </a:p>
        </p:txBody>
      </p:sp>
      <p:sp>
        <p:nvSpPr>
          <p:cNvPr id="50" name="Text Box 7"/>
          <p:cNvSpPr txBox="1">
            <a:spLocks noChangeArrowheads="1"/>
          </p:cNvSpPr>
          <p:nvPr/>
        </p:nvSpPr>
        <p:spPr bwMode="auto">
          <a:xfrm>
            <a:off x="400124" y="209269"/>
            <a:ext cx="8505825" cy="566309"/>
          </a:xfrm>
          <a:prstGeom prst="rect">
            <a:avLst/>
          </a:prstGeom>
          <a:extLst/>
        </p:spPr>
        <p:txBody>
          <a:bodyPr wrap="square">
            <a:spAutoFit/>
          </a:bodyPr>
          <a:lstStyle>
            <a:defPPr>
              <a:defRPr lang="de-DE"/>
            </a:defPPr>
            <a:lvl1pPr>
              <a:lnSpc>
                <a:spcPct val="110000"/>
              </a:lnSpc>
              <a:spcBef>
                <a:spcPct val="50000"/>
              </a:spcBef>
              <a:defRPr sz="2800" b="1" i="0">
                <a:latin typeface="Verdana" charset="0"/>
              </a:defRPr>
            </a:lvl1pPr>
          </a:lstStyle>
          <a:p>
            <a:r>
              <a:rPr lang="de-DE" altLang="de-DE" dirty="0"/>
              <a:t>„Zwischenstand“ bei der Wärmewende </a:t>
            </a:r>
          </a:p>
        </p:txBody>
      </p:sp>
      <p:pic>
        <p:nvPicPr>
          <p:cNvPr id="44" name="Picture 1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620" y="3742139"/>
            <a:ext cx="1023800" cy="69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Text Box 24"/>
          <p:cNvSpPr txBox="1">
            <a:spLocks noChangeArrowheads="1"/>
          </p:cNvSpPr>
          <p:nvPr/>
        </p:nvSpPr>
        <p:spPr bwMode="auto">
          <a:xfrm>
            <a:off x="6145695" y="4721754"/>
            <a:ext cx="205120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algn="ctr">
              <a:spcBef>
                <a:spcPct val="50000"/>
              </a:spcBef>
              <a:defRPr sz="1200" b="1">
                <a:solidFill>
                  <a:srgbClr val="00324B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>
              <a:defRPr>
                <a:ea typeface="ＭＳ Ｐゴシック" pitchFamily="34" charset="-128"/>
              </a:defRPr>
            </a:lvl2pPr>
            <a:lvl3pPr marL="1143000" indent="-228600">
              <a:defRPr>
                <a:ea typeface="ＭＳ Ｐゴシック" pitchFamily="34" charset="-128"/>
              </a:defRPr>
            </a:lvl3pPr>
            <a:lvl4pPr marL="1600200" indent="-228600">
              <a:defRPr>
                <a:ea typeface="ＭＳ Ｐゴシック" pitchFamily="34" charset="-128"/>
              </a:defRPr>
            </a:lvl4pPr>
            <a:lvl5pPr marL="2057400" indent="-228600">
              <a:defRPr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pitchFamily="34" charset="-128"/>
              </a:defRPr>
            </a:lvl9pPr>
          </a:lstStyle>
          <a:p>
            <a:r>
              <a:rPr lang="de-DE" altLang="de-DE" sz="1000" dirty="0" smtClean="0"/>
              <a:t>Solar Helios</a:t>
            </a:r>
            <a:endParaRPr lang="de-AT" altLang="de-DE" sz="1000" dirty="0"/>
          </a:p>
        </p:txBody>
      </p:sp>
      <p:sp>
        <p:nvSpPr>
          <p:cNvPr id="3" name="AutoShape 98" descr="Bildergebnis für kamine kraftwerk Puchstraße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4" name="AutoShape 100" descr="Bildergebnis für kamine kraftwerk Puchstraße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47" name="Text Box 22"/>
          <p:cNvSpPr txBox="1">
            <a:spLocks noChangeArrowheads="1"/>
          </p:cNvSpPr>
          <p:nvPr/>
        </p:nvSpPr>
        <p:spPr bwMode="auto">
          <a:xfrm>
            <a:off x="1817255" y="5891253"/>
            <a:ext cx="132849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>
              <a:spcBef>
                <a:spcPct val="50000"/>
              </a:spcBef>
              <a:defRPr sz="1200" b="1">
                <a:solidFill>
                  <a:srgbClr val="00324B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>
              <a:defRPr>
                <a:ea typeface="ＭＳ Ｐゴシック" pitchFamily="34" charset="-128"/>
              </a:defRPr>
            </a:lvl2pPr>
            <a:lvl3pPr marL="1143000" indent="-228600">
              <a:defRPr>
                <a:ea typeface="ＭＳ Ｐゴシック" pitchFamily="34" charset="-128"/>
              </a:defRPr>
            </a:lvl3pPr>
            <a:lvl4pPr marL="1600200" indent="-228600">
              <a:defRPr>
                <a:ea typeface="ＭＳ Ｐゴシック" pitchFamily="34" charset="-128"/>
              </a:defRPr>
            </a:lvl4pPr>
            <a:lvl5pPr marL="2057400" indent="-228600">
              <a:defRPr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pitchFamily="34" charset="-128"/>
              </a:defRPr>
            </a:lvl9pPr>
          </a:lstStyle>
          <a:p>
            <a:pPr algn="ctr"/>
            <a:r>
              <a:rPr lang="de-DE" altLang="de-DE" sz="1000" dirty="0" smtClean="0"/>
              <a:t>ARP </a:t>
            </a:r>
            <a:r>
              <a:rPr lang="de-DE" altLang="de-DE" sz="1000" dirty="0"/>
              <a:t>Graz</a:t>
            </a:r>
            <a:endParaRPr lang="de-AT" altLang="de-DE" sz="1000" dirty="0"/>
          </a:p>
        </p:txBody>
      </p:sp>
      <p:sp>
        <p:nvSpPr>
          <p:cNvPr id="52" name="Text Box 22"/>
          <p:cNvSpPr txBox="1">
            <a:spLocks noChangeArrowheads="1"/>
          </p:cNvSpPr>
          <p:nvPr/>
        </p:nvSpPr>
        <p:spPr bwMode="auto">
          <a:xfrm>
            <a:off x="232354" y="2923091"/>
            <a:ext cx="157423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algn="ctr">
              <a:spcBef>
                <a:spcPct val="50000"/>
              </a:spcBef>
              <a:defRPr sz="1200" b="1">
                <a:solidFill>
                  <a:srgbClr val="00324B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>
              <a:defRPr>
                <a:ea typeface="ＭＳ Ｐゴシック" pitchFamily="34" charset="-128"/>
              </a:defRPr>
            </a:lvl2pPr>
            <a:lvl3pPr marL="1143000" indent="-228600">
              <a:defRPr>
                <a:ea typeface="ＭＳ Ｐゴシック" pitchFamily="34" charset="-128"/>
              </a:defRPr>
            </a:lvl3pPr>
            <a:lvl4pPr marL="1600200" indent="-228600">
              <a:defRPr>
                <a:ea typeface="ＭＳ Ｐゴシック" pitchFamily="34" charset="-128"/>
              </a:defRPr>
            </a:lvl4pPr>
            <a:lvl5pPr marL="2057400" indent="-228600">
              <a:defRPr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pitchFamily="34" charset="-128"/>
              </a:defRPr>
            </a:lvl9pPr>
          </a:lstStyle>
          <a:p>
            <a:r>
              <a:rPr lang="de-DE" altLang="de-DE" sz="1000" dirty="0" smtClean="0"/>
              <a:t>AW-Marienhütte</a:t>
            </a:r>
            <a:endParaRPr lang="de-AT" altLang="de-DE" sz="1000" dirty="0"/>
          </a:p>
        </p:txBody>
      </p:sp>
      <p:pic>
        <p:nvPicPr>
          <p:cNvPr id="55" name="Grafik 54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050" y="4681562"/>
            <a:ext cx="1033234" cy="11975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6" name="Grafik 55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3224" y="4298941"/>
            <a:ext cx="1365463" cy="12149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8" name="Picture 4" descr="http://www.cvr.at/alt/img/sappi1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4385" y="797079"/>
            <a:ext cx="1499827" cy="9525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Grafik 59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74" y="5888449"/>
            <a:ext cx="747687" cy="498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9" name="Text Box 25"/>
          <p:cNvSpPr txBox="1">
            <a:spLocks noChangeArrowheads="1"/>
          </p:cNvSpPr>
          <p:nvPr/>
        </p:nvSpPr>
        <p:spPr bwMode="auto">
          <a:xfrm>
            <a:off x="-133366" y="6388125"/>
            <a:ext cx="130918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de-DE" altLang="de-DE" sz="1000" b="1" dirty="0" smtClean="0">
                <a:solidFill>
                  <a:srgbClr val="00324B"/>
                </a:solidFill>
                <a:latin typeface="Verdana" pitchFamily="34" charset="0"/>
              </a:rPr>
              <a:t>Solar</a:t>
            </a:r>
            <a:endParaRPr lang="de-AT" altLang="de-DE" sz="1000" b="1" dirty="0">
              <a:solidFill>
                <a:srgbClr val="00324B"/>
              </a:solidFill>
              <a:latin typeface="Verdana" pitchFamily="34" charset="0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247" y="804225"/>
            <a:ext cx="1367046" cy="9403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3" name="Freihandform 52"/>
          <p:cNvSpPr/>
          <p:nvPr/>
        </p:nvSpPr>
        <p:spPr>
          <a:xfrm>
            <a:off x="4178537" y="4271049"/>
            <a:ext cx="537479" cy="1611005"/>
          </a:xfrm>
          <a:custGeom>
            <a:avLst/>
            <a:gdLst>
              <a:gd name="connsiteX0" fmla="*/ 0 w 537479"/>
              <a:gd name="connsiteY0" fmla="*/ 2013 h 1611005"/>
              <a:gd name="connsiteX1" fmla="*/ 140677 w 537479"/>
              <a:gd name="connsiteY1" fmla="*/ 45974 h 1611005"/>
              <a:gd name="connsiteX2" fmla="*/ 149470 w 537479"/>
              <a:gd name="connsiteY2" fmla="*/ 81143 h 1611005"/>
              <a:gd name="connsiteX3" fmla="*/ 167054 w 537479"/>
              <a:gd name="connsiteY3" fmla="*/ 248197 h 1611005"/>
              <a:gd name="connsiteX4" fmla="*/ 175846 w 537479"/>
              <a:gd name="connsiteY4" fmla="*/ 292159 h 1611005"/>
              <a:gd name="connsiteX5" fmla="*/ 193431 w 537479"/>
              <a:gd name="connsiteY5" fmla="*/ 327328 h 1611005"/>
              <a:gd name="connsiteX6" fmla="*/ 237393 w 537479"/>
              <a:gd name="connsiteY6" fmla="*/ 424043 h 1611005"/>
              <a:gd name="connsiteX7" fmla="*/ 254977 w 537479"/>
              <a:gd name="connsiteY7" fmla="*/ 450420 h 1611005"/>
              <a:gd name="connsiteX8" fmla="*/ 272562 w 537479"/>
              <a:gd name="connsiteY8" fmla="*/ 511966 h 1611005"/>
              <a:gd name="connsiteX9" fmla="*/ 307731 w 537479"/>
              <a:gd name="connsiteY9" fmla="*/ 582305 h 1611005"/>
              <a:gd name="connsiteX10" fmla="*/ 325316 w 537479"/>
              <a:gd name="connsiteY10" fmla="*/ 617474 h 1611005"/>
              <a:gd name="connsiteX11" fmla="*/ 342900 w 537479"/>
              <a:gd name="connsiteY11" fmla="*/ 643851 h 1611005"/>
              <a:gd name="connsiteX12" fmla="*/ 351693 w 537479"/>
              <a:gd name="connsiteY12" fmla="*/ 670228 h 1611005"/>
              <a:gd name="connsiteX13" fmla="*/ 369277 w 537479"/>
              <a:gd name="connsiteY13" fmla="*/ 696605 h 1611005"/>
              <a:gd name="connsiteX14" fmla="*/ 404446 w 537479"/>
              <a:gd name="connsiteY14" fmla="*/ 766943 h 1611005"/>
              <a:gd name="connsiteX15" fmla="*/ 430823 w 537479"/>
              <a:gd name="connsiteY15" fmla="*/ 863659 h 1611005"/>
              <a:gd name="connsiteX16" fmla="*/ 439616 w 537479"/>
              <a:gd name="connsiteY16" fmla="*/ 890036 h 1611005"/>
              <a:gd name="connsiteX17" fmla="*/ 474785 w 537479"/>
              <a:gd name="connsiteY17" fmla="*/ 951582 h 1611005"/>
              <a:gd name="connsiteX18" fmla="*/ 483577 w 537479"/>
              <a:gd name="connsiteY18" fmla="*/ 977959 h 1611005"/>
              <a:gd name="connsiteX19" fmla="*/ 501162 w 537479"/>
              <a:gd name="connsiteY19" fmla="*/ 1145013 h 1611005"/>
              <a:gd name="connsiteX20" fmla="*/ 509954 w 537479"/>
              <a:gd name="connsiteY20" fmla="*/ 1259313 h 1611005"/>
              <a:gd name="connsiteX21" fmla="*/ 536331 w 537479"/>
              <a:gd name="connsiteY21" fmla="*/ 1347236 h 1611005"/>
              <a:gd name="connsiteX22" fmla="*/ 536331 w 537479"/>
              <a:gd name="connsiteY22" fmla="*/ 1611005 h 1611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37479" h="1611005">
                <a:moveTo>
                  <a:pt x="0" y="2013"/>
                </a:moveTo>
                <a:cubicBezTo>
                  <a:pt x="107162" y="9667"/>
                  <a:pt x="113939" y="-25328"/>
                  <a:pt x="140677" y="45974"/>
                </a:cubicBezTo>
                <a:cubicBezTo>
                  <a:pt x="144920" y="57288"/>
                  <a:pt x="146539" y="69420"/>
                  <a:pt x="149470" y="81143"/>
                </a:cubicBezTo>
                <a:cubicBezTo>
                  <a:pt x="157475" y="185215"/>
                  <a:pt x="152985" y="170814"/>
                  <a:pt x="167054" y="248197"/>
                </a:cubicBezTo>
                <a:cubicBezTo>
                  <a:pt x="169727" y="262900"/>
                  <a:pt x="171120" y="277982"/>
                  <a:pt x="175846" y="292159"/>
                </a:cubicBezTo>
                <a:cubicBezTo>
                  <a:pt x="179991" y="304593"/>
                  <a:pt x="188268" y="315281"/>
                  <a:pt x="193431" y="327328"/>
                </a:cubicBezTo>
                <a:cubicBezTo>
                  <a:pt x="215842" y="379620"/>
                  <a:pt x="183003" y="342455"/>
                  <a:pt x="237393" y="424043"/>
                </a:cubicBezTo>
                <a:cubicBezTo>
                  <a:pt x="243254" y="432835"/>
                  <a:pt x="250251" y="440969"/>
                  <a:pt x="254977" y="450420"/>
                </a:cubicBezTo>
                <a:cubicBezTo>
                  <a:pt x="269933" y="480332"/>
                  <a:pt x="258469" y="478143"/>
                  <a:pt x="272562" y="511966"/>
                </a:cubicBezTo>
                <a:cubicBezTo>
                  <a:pt x="282644" y="536163"/>
                  <a:pt x="296008" y="558859"/>
                  <a:pt x="307731" y="582305"/>
                </a:cubicBezTo>
                <a:cubicBezTo>
                  <a:pt x="313593" y="594028"/>
                  <a:pt x="318046" y="606568"/>
                  <a:pt x="325316" y="617474"/>
                </a:cubicBezTo>
                <a:cubicBezTo>
                  <a:pt x="331177" y="626266"/>
                  <a:pt x="338174" y="634400"/>
                  <a:pt x="342900" y="643851"/>
                </a:cubicBezTo>
                <a:cubicBezTo>
                  <a:pt x="347045" y="652141"/>
                  <a:pt x="347548" y="661938"/>
                  <a:pt x="351693" y="670228"/>
                </a:cubicBezTo>
                <a:cubicBezTo>
                  <a:pt x="356419" y="679679"/>
                  <a:pt x="364217" y="687328"/>
                  <a:pt x="369277" y="696605"/>
                </a:cubicBezTo>
                <a:cubicBezTo>
                  <a:pt x="381829" y="719618"/>
                  <a:pt x="404446" y="766943"/>
                  <a:pt x="404446" y="766943"/>
                </a:cubicBezTo>
                <a:cubicBezTo>
                  <a:pt x="416873" y="829076"/>
                  <a:pt x="408515" y="796734"/>
                  <a:pt x="430823" y="863659"/>
                </a:cubicBezTo>
                <a:cubicBezTo>
                  <a:pt x="433754" y="872451"/>
                  <a:pt x="435471" y="881746"/>
                  <a:pt x="439616" y="890036"/>
                </a:cubicBezTo>
                <a:cubicBezTo>
                  <a:pt x="461926" y="934657"/>
                  <a:pt x="449930" y="914300"/>
                  <a:pt x="474785" y="951582"/>
                </a:cubicBezTo>
                <a:cubicBezTo>
                  <a:pt x="477716" y="960374"/>
                  <a:pt x="482325" y="968776"/>
                  <a:pt x="483577" y="977959"/>
                </a:cubicBezTo>
                <a:cubicBezTo>
                  <a:pt x="491142" y="1033438"/>
                  <a:pt x="495936" y="1089265"/>
                  <a:pt x="501162" y="1145013"/>
                </a:cubicBezTo>
                <a:cubicBezTo>
                  <a:pt x="504729" y="1183059"/>
                  <a:pt x="503994" y="1221568"/>
                  <a:pt x="509954" y="1259313"/>
                </a:cubicBezTo>
                <a:cubicBezTo>
                  <a:pt x="511840" y="1271256"/>
                  <a:pt x="535770" y="1328163"/>
                  <a:pt x="536331" y="1347236"/>
                </a:cubicBezTo>
                <a:cubicBezTo>
                  <a:pt x="538916" y="1435121"/>
                  <a:pt x="536331" y="1523082"/>
                  <a:pt x="536331" y="1611005"/>
                </a:cubicBezTo>
              </a:path>
            </a:pathLst>
          </a:custGeom>
          <a:noFill/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1" name="Picture 58" descr="Martin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624" y="5336711"/>
            <a:ext cx="1487920" cy="10358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Gerader Verbinder 8"/>
          <p:cNvCxnSpPr>
            <a:endCxn id="61" idx="1"/>
          </p:cNvCxnSpPr>
          <p:nvPr/>
        </p:nvCxnSpPr>
        <p:spPr>
          <a:xfrm flipV="1">
            <a:off x="4695935" y="5854630"/>
            <a:ext cx="161689" cy="22642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Freihandform 63"/>
          <p:cNvSpPr/>
          <p:nvPr/>
        </p:nvSpPr>
        <p:spPr>
          <a:xfrm>
            <a:off x="3161393" y="2039816"/>
            <a:ext cx="906551" cy="1389184"/>
          </a:xfrm>
          <a:custGeom>
            <a:avLst/>
            <a:gdLst>
              <a:gd name="connsiteX0" fmla="*/ 845005 w 906551"/>
              <a:gd name="connsiteY0" fmla="*/ 1389184 h 1389184"/>
              <a:gd name="connsiteX1" fmla="*/ 888966 w 906551"/>
              <a:gd name="connsiteY1" fmla="*/ 1354015 h 1389184"/>
              <a:gd name="connsiteX2" fmla="*/ 906551 w 906551"/>
              <a:gd name="connsiteY2" fmla="*/ 1301261 h 1389184"/>
              <a:gd name="connsiteX3" fmla="*/ 897759 w 906551"/>
              <a:gd name="connsiteY3" fmla="*/ 1178169 h 1389184"/>
              <a:gd name="connsiteX4" fmla="*/ 862589 w 906551"/>
              <a:gd name="connsiteY4" fmla="*/ 1116623 h 1389184"/>
              <a:gd name="connsiteX5" fmla="*/ 845005 w 906551"/>
              <a:gd name="connsiteY5" fmla="*/ 1090246 h 1389184"/>
              <a:gd name="connsiteX6" fmla="*/ 818628 w 906551"/>
              <a:gd name="connsiteY6" fmla="*/ 1063869 h 1389184"/>
              <a:gd name="connsiteX7" fmla="*/ 774666 w 906551"/>
              <a:gd name="connsiteY7" fmla="*/ 1019907 h 1389184"/>
              <a:gd name="connsiteX8" fmla="*/ 765874 w 906551"/>
              <a:gd name="connsiteY8" fmla="*/ 993530 h 1389184"/>
              <a:gd name="connsiteX9" fmla="*/ 713120 w 906551"/>
              <a:gd name="connsiteY9" fmla="*/ 975946 h 1389184"/>
              <a:gd name="connsiteX10" fmla="*/ 642782 w 906551"/>
              <a:gd name="connsiteY10" fmla="*/ 914400 h 1389184"/>
              <a:gd name="connsiteX11" fmla="*/ 616405 w 906551"/>
              <a:gd name="connsiteY11" fmla="*/ 888023 h 1389184"/>
              <a:gd name="connsiteX12" fmla="*/ 590028 w 906551"/>
              <a:gd name="connsiteY12" fmla="*/ 870438 h 1389184"/>
              <a:gd name="connsiteX13" fmla="*/ 554859 w 906551"/>
              <a:gd name="connsiteY13" fmla="*/ 844061 h 1389184"/>
              <a:gd name="connsiteX14" fmla="*/ 493313 w 906551"/>
              <a:gd name="connsiteY14" fmla="*/ 808892 h 1389184"/>
              <a:gd name="connsiteX15" fmla="*/ 466936 w 906551"/>
              <a:gd name="connsiteY15" fmla="*/ 791307 h 1389184"/>
              <a:gd name="connsiteX16" fmla="*/ 440559 w 906551"/>
              <a:gd name="connsiteY16" fmla="*/ 782515 h 1389184"/>
              <a:gd name="connsiteX17" fmla="*/ 379013 w 906551"/>
              <a:gd name="connsiteY17" fmla="*/ 764930 h 1389184"/>
              <a:gd name="connsiteX18" fmla="*/ 273505 w 906551"/>
              <a:gd name="connsiteY18" fmla="*/ 747346 h 1389184"/>
              <a:gd name="connsiteX19" fmla="*/ 247128 w 906551"/>
              <a:gd name="connsiteY19" fmla="*/ 729761 h 1389184"/>
              <a:gd name="connsiteX20" fmla="*/ 203166 w 906551"/>
              <a:gd name="connsiteY20" fmla="*/ 703384 h 1389184"/>
              <a:gd name="connsiteX21" fmla="*/ 185582 w 906551"/>
              <a:gd name="connsiteY21" fmla="*/ 677007 h 1389184"/>
              <a:gd name="connsiteX22" fmla="*/ 159205 w 906551"/>
              <a:gd name="connsiteY22" fmla="*/ 641838 h 1389184"/>
              <a:gd name="connsiteX23" fmla="*/ 124036 w 906551"/>
              <a:gd name="connsiteY23" fmla="*/ 589084 h 1389184"/>
              <a:gd name="connsiteX24" fmla="*/ 106451 w 906551"/>
              <a:gd name="connsiteY24" fmla="*/ 562707 h 1389184"/>
              <a:gd name="connsiteX25" fmla="*/ 88866 w 906551"/>
              <a:gd name="connsiteY25" fmla="*/ 509954 h 1389184"/>
              <a:gd name="connsiteX26" fmla="*/ 80074 w 906551"/>
              <a:gd name="connsiteY26" fmla="*/ 483577 h 1389184"/>
              <a:gd name="connsiteX27" fmla="*/ 62489 w 906551"/>
              <a:gd name="connsiteY27" fmla="*/ 457200 h 1389184"/>
              <a:gd name="connsiteX28" fmla="*/ 44905 w 906551"/>
              <a:gd name="connsiteY28" fmla="*/ 386861 h 1389184"/>
              <a:gd name="connsiteX29" fmla="*/ 36113 w 906551"/>
              <a:gd name="connsiteY29" fmla="*/ 360484 h 1389184"/>
              <a:gd name="connsiteX30" fmla="*/ 27320 w 906551"/>
              <a:gd name="connsiteY30" fmla="*/ 307730 h 1389184"/>
              <a:gd name="connsiteX31" fmla="*/ 18528 w 906551"/>
              <a:gd name="connsiteY31" fmla="*/ 149469 h 1389184"/>
              <a:gd name="connsiteX32" fmla="*/ 9736 w 906551"/>
              <a:gd name="connsiteY32" fmla="*/ 96715 h 1389184"/>
              <a:gd name="connsiteX33" fmla="*/ 943 w 906551"/>
              <a:gd name="connsiteY33" fmla="*/ 70338 h 1389184"/>
              <a:gd name="connsiteX34" fmla="*/ 943 w 906551"/>
              <a:gd name="connsiteY34" fmla="*/ 0 h 1389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906551" h="1389184">
                <a:moveTo>
                  <a:pt x="845005" y="1389184"/>
                </a:moveTo>
                <a:cubicBezTo>
                  <a:pt x="859659" y="1377461"/>
                  <a:pt x="878204" y="1369389"/>
                  <a:pt x="888966" y="1354015"/>
                </a:cubicBezTo>
                <a:cubicBezTo>
                  <a:pt x="899596" y="1338830"/>
                  <a:pt x="906551" y="1301261"/>
                  <a:pt x="906551" y="1301261"/>
                </a:cubicBezTo>
                <a:cubicBezTo>
                  <a:pt x="903620" y="1260230"/>
                  <a:pt x="902565" y="1219022"/>
                  <a:pt x="897759" y="1178169"/>
                </a:cubicBezTo>
                <a:cubicBezTo>
                  <a:pt x="894544" y="1150840"/>
                  <a:pt x="878380" y="1138731"/>
                  <a:pt x="862589" y="1116623"/>
                </a:cubicBezTo>
                <a:cubicBezTo>
                  <a:pt x="856447" y="1108024"/>
                  <a:pt x="851770" y="1098364"/>
                  <a:pt x="845005" y="1090246"/>
                </a:cubicBezTo>
                <a:cubicBezTo>
                  <a:pt x="837045" y="1080694"/>
                  <a:pt x="825855" y="1073987"/>
                  <a:pt x="818628" y="1063869"/>
                </a:cubicBezTo>
                <a:cubicBezTo>
                  <a:pt x="784675" y="1016336"/>
                  <a:pt x="822120" y="1035726"/>
                  <a:pt x="774666" y="1019907"/>
                </a:cubicBezTo>
                <a:cubicBezTo>
                  <a:pt x="771735" y="1011115"/>
                  <a:pt x="773416" y="998917"/>
                  <a:pt x="765874" y="993530"/>
                </a:cubicBezTo>
                <a:cubicBezTo>
                  <a:pt x="750791" y="982756"/>
                  <a:pt x="713120" y="975946"/>
                  <a:pt x="713120" y="975946"/>
                </a:cubicBezTo>
                <a:cubicBezTo>
                  <a:pt x="663300" y="901213"/>
                  <a:pt x="745355" y="1016973"/>
                  <a:pt x="642782" y="914400"/>
                </a:cubicBezTo>
                <a:cubicBezTo>
                  <a:pt x="633990" y="905608"/>
                  <a:pt x="625957" y="895983"/>
                  <a:pt x="616405" y="888023"/>
                </a:cubicBezTo>
                <a:cubicBezTo>
                  <a:pt x="608287" y="881258"/>
                  <a:pt x="598627" y="876580"/>
                  <a:pt x="590028" y="870438"/>
                </a:cubicBezTo>
                <a:cubicBezTo>
                  <a:pt x="578104" y="861921"/>
                  <a:pt x="565985" y="853598"/>
                  <a:pt x="554859" y="844061"/>
                </a:cubicBezTo>
                <a:cubicBezTo>
                  <a:pt x="511721" y="807085"/>
                  <a:pt x="548530" y="822696"/>
                  <a:pt x="493313" y="808892"/>
                </a:cubicBezTo>
                <a:cubicBezTo>
                  <a:pt x="484521" y="803030"/>
                  <a:pt x="476388" y="796033"/>
                  <a:pt x="466936" y="791307"/>
                </a:cubicBezTo>
                <a:cubicBezTo>
                  <a:pt x="458647" y="787162"/>
                  <a:pt x="449436" y="785178"/>
                  <a:pt x="440559" y="782515"/>
                </a:cubicBezTo>
                <a:cubicBezTo>
                  <a:pt x="420123" y="776384"/>
                  <a:pt x="399892" y="769325"/>
                  <a:pt x="379013" y="764930"/>
                </a:cubicBezTo>
                <a:cubicBezTo>
                  <a:pt x="344123" y="757585"/>
                  <a:pt x="273505" y="747346"/>
                  <a:pt x="273505" y="747346"/>
                </a:cubicBezTo>
                <a:cubicBezTo>
                  <a:pt x="264713" y="741484"/>
                  <a:pt x="256089" y="735362"/>
                  <a:pt x="247128" y="729761"/>
                </a:cubicBezTo>
                <a:cubicBezTo>
                  <a:pt x="232636" y="720704"/>
                  <a:pt x="216141" y="714506"/>
                  <a:pt x="203166" y="703384"/>
                </a:cubicBezTo>
                <a:cubicBezTo>
                  <a:pt x="195143" y="696507"/>
                  <a:pt x="191724" y="685606"/>
                  <a:pt x="185582" y="677007"/>
                </a:cubicBezTo>
                <a:cubicBezTo>
                  <a:pt x="177065" y="665083"/>
                  <a:pt x="167608" y="653843"/>
                  <a:pt x="159205" y="641838"/>
                </a:cubicBezTo>
                <a:cubicBezTo>
                  <a:pt x="147085" y="624524"/>
                  <a:pt x="135759" y="606669"/>
                  <a:pt x="124036" y="589084"/>
                </a:cubicBezTo>
                <a:lnTo>
                  <a:pt x="106451" y="562707"/>
                </a:lnTo>
                <a:lnTo>
                  <a:pt x="88866" y="509954"/>
                </a:lnTo>
                <a:cubicBezTo>
                  <a:pt x="85935" y="501162"/>
                  <a:pt x="85215" y="491288"/>
                  <a:pt x="80074" y="483577"/>
                </a:cubicBezTo>
                <a:lnTo>
                  <a:pt x="62489" y="457200"/>
                </a:lnTo>
                <a:cubicBezTo>
                  <a:pt x="42392" y="396906"/>
                  <a:pt x="66124" y="471741"/>
                  <a:pt x="44905" y="386861"/>
                </a:cubicBezTo>
                <a:cubicBezTo>
                  <a:pt x="42657" y="377870"/>
                  <a:pt x="38124" y="369531"/>
                  <a:pt x="36113" y="360484"/>
                </a:cubicBezTo>
                <a:cubicBezTo>
                  <a:pt x="32246" y="343081"/>
                  <a:pt x="30251" y="325315"/>
                  <a:pt x="27320" y="307730"/>
                </a:cubicBezTo>
                <a:cubicBezTo>
                  <a:pt x="24389" y="254976"/>
                  <a:pt x="22916" y="202122"/>
                  <a:pt x="18528" y="149469"/>
                </a:cubicBezTo>
                <a:cubicBezTo>
                  <a:pt x="17048" y="131703"/>
                  <a:pt x="13603" y="114118"/>
                  <a:pt x="9736" y="96715"/>
                </a:cubicBezTo>
                <a:cubicBezTo>
                  <a:pt x="7725" y="87668"/>
                  <a:pt x="1782" y="79568"/>
                  <a:pt x="943" y="70338"/>
                </a:cubicBezTo>
                <a:cubicBezTo>
                  <a:pt x="-1180" y="46988"/>
                  <a:pt x="943" y="23446"/>
                  <a:pt x="943" y="0"/>
                </a:cubicBezTo>
              </a:path>
            </a:pathLst>
          </a:custGeom>
          <a:noFill/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4" name="Picture 18" descr="Logo Energie Steiermark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7276" y="5113890"/>
            <a:ext cx="393940" cy="372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Picture 16" descr="verbund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424" y="5343097"/>
            <a:ext cx="851876" cy="217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Picture 18" descr="Logo Energie Steiermark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935" y="5049860"/>
            <a:ext cx="395497" cy="373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reihandform 1"/>
          <p:cNvSpPr/>
          <p:nvPr/>
        </p:nvSpPr>
        <p:spPr>
          <a:xfrm>
            <a:off x="3209192" y="2364652"/>
            <a:ext cx="2479431" cy="3020821"/>
          </a:xfrm>
          <a:custGeom>
            <a:avLst/>
            <a:gdLst>
              <a:gd name="connsiteX0" fmla="*/ 852854 w 2479431"/>
              <a:gd name="connsiteY0" fmla="*/ 141156 h 3020821"/>
              <a:gd name="connsiteX1" fmla="*/ 852854 w 2479431"/>
              <a:gd name="connsiteY1" fmla="*/ 141156 h 3020821"/>
              <a:gd name="connsiteX2" fmla="*/ 967154 w 2479431"/>
              <a:gd name="connsiteY2" fmla="*/ 97194 h 3020821"/>
              <a:gd name="connsiteX3" fmla="*/ 1019908 w 2479431"/>
              <a:gd name="connsiteY3" fmla="*/ 62025 h 3020821"/>
              <a:gd name="connsiteX4" fmla="*/ 1037493 w 2479431"/>
              <a:gd name="connsiteY4" fmla="*/ 35648 h 3020821"/>
              <a:gd name="connsiteX5" fmla="*/ 1063870 w 2479431"/>
              <a:gd name="connsiteY5" fmla="*/ 26856 h 3020821"/>
              <a:gd name="connsiteX6" fmla="*/ 1151793 w 2479431"/>
              <a:gd name="connsiteY6" fmla="*/ 479 h 3020821"/>
              <a:gd name="connsiteX7" fmla="*/ 1292470 w 2479431"/>
              <a:gd name="connsiteY7" fmla="*/ 26856 h 3020821"/>
              <a:gd name="connsiteX8" fmla="*/ 1310054 w 2479431"/>
              <a:gd name="connsiteY8" fmla="*/ 62025 h 3020821"/>
              <a:gd name="connsiteX9" fmla="*/ 1318846 w 2479431"/>
              <a:gd name="connsiteY9" fmla="*/ 97194 h 3020821"/>
              <a:gd name="connsiteX10" fmla="*/ 1292470 w 2479431"/>
              <a:gd name="connsiteY10" fmla="*/ 299417 h 3020821"/>
              <a:gd name="connsiteX11" fmla="*/ 1274885 w 2479431"/>
              <a:gd name="connsiteY11" fmla="*/ 352171 h 3020821"/>
              <a:gd name="connsiteX12" fmla="*/ 1266093 w 2479431"/>
              <a:gd name="connsiteY12" fmla="*/ 378548 h 3020821"/>
              <a:gd name="connsiteX13" fmla="*/ 1274885 w 2479431"/>
              <a:gd name="connsiteY13" fmla="*/ 510433 h 3020821"/>
              <a:gd name="connsiteX14" fmla="*/ 1310054 w 2479431"/>
              <a:gd name="connsiteY14" fmla="*/ 528017 h 3020821"/>
              <a:gd name="connsiteX15" fmla="*/ 1336431 w 2479431"/>
              <a:gd name="connsiteY15" fmla="*/ 545602 h 3020821"/>
              <a:gd name="connsiteX16" fmla="*/ 1389185 w 2479431"/>
              <a:gd name="connsiteY16" fmla="*/ 563186 h 3020821"/>
              <a:gd name="connsiteX17" fmla="*/ 1450731 w 2479431"/>
              <a:gd name="connsiteY17" fmla="*/ 598356 h 3020821"/>
              <a:gd name="connsiteX18" fmla="*/ 1477108 w 2479431"/>
              <a:gd name="connsiteY18" fmla="*/ 615940 h 3020821"/>
              <a:gd name="connsiteX19" fmla="*/ 1512277 w 2479431"/>
              <a:gd name="connsiteY19" fmla="*/ 633525 h 3020821"/>
              <a:gd name="connsiteX20" fmla="*/ 1538654 w 2479431"/>
              <a:gd name="connsiteY20" fmla="*/ 651110 h 3020821"/>
              <a:gd name="connsiteX21" fmla="*/ 1608993 w 2479431"/>
              <a:gd name="connsiteY21" fmla="*/ 686279 h 3020821"/>
              <a:gd name="connsiteX22" fmla="*/ 1617785 w 2479431"/>
              <a:gd name="connsiteY22" fmla="*/ 712656 h 3020821"/>
              <a:gd name="connsiteX23" fmla="*/ 1635370 w 2479431"/>
              <a:gd name="connsiteY23" fmla="*/ 774202 h 3020821"/>
              <a:gd name="connsiteX24" fmla="*/ 1652954 w 2479431"/>
              <a:gd name="connsiteY24" fmla="*/ 800579 h 3020821"/>
              <a:gd name="connsiteX25" fmla="*/ 1679331 w 2479431"/>
              <a:gd name="connsiteY25" fmla="*/ 853333 h 3020821"/>
              <a:gd name="connsiteX26" fmla="*/ 1705708 w 2479431"/>
              <a:gd name="connsiteY26" fmla="*/ 870917 h 3020821"/>
              <a:gd name="connsiteX27" fmla="*/ 1732085 w 2479431"/>
              <a:gd name="connsiteY27" fmla="*/ 906086 h 3020821"/>
              <a:gd name="connsiteX28" fmla="*/ 1863970 w 2479431"/>
              <a:gd name="connsiteY28" fmla="*/ 932463 h 3020821"/>
              <a:gd name="connsiteX29" fmla="*/ 2074985 w 2479431"/>
              <a:gd name="connsiteY29" fmla="*/ 950048 h 3020821"/>
              <a:gd name="connsiteX30" fmla="*/ 2101362 w 2479431"/>
              <a:gd name="connsiteY30" fmla="*/ 967633 h 3020821"/>
              <a:gd name="connsiteX31" fmla="*/ 2162908 w 2479431"/>
              <a:gd name="connsiteY31" fmla="*/ 985217 h 3020821"/>
              <a:gd name="connsiteX32" fmla="*/ 2189285 w 2479431"/>
              <a:gd name="connsiteY32" fmla="*/ 1002802 h 3020821"/>
              <a:gd name="connsiteX33" fmla="*/ 2215662 w 2479431"/>
              <a:gd name="connsiteY33" fmla="*/ 1011594 h 3020821"/>
              <a:gd name="connsiteX34" fmla="*/ 2242039 w 2479431"/>
              <a:gd name="connsiteY34" fmla="*/ 1037971 h 3020821"/>
              <a:gd name="connsiteX35" fmla="*/ 2294793 w 2479431"/>
              <a:gd name="connsiteY35" fmla="*/ 1073140 h 3020821"/>
              <a:gd name="connsiteX36" fmla="*/ 2347546 w 2479431"/>
              <a:gd name="connsiteY36" fmla="*/ 1108310 h 3020821"/>
              <a:gd name="connsiteX37" fmla="*/ 2400300 w 2479431"/>
              <a:gd name="connsiteY37" fmla="*/ 1143479 h 3020821"/>
              <a:gd name="connsiteX38" fmla="*/ 2453054 w 2479431"/>
              <a:gd name="connsiteY38" fmla="*/ 1187440 h 3020821"/>
              <a:gd name="connsiteX39" fmla="*/ 2461846 w 2479431"/>
              <a:gd name="connsiteY39" fmla="*/ 1222610 h 3020821"/>
              <a:gd name="connsiteX40" fmla="*/ 2479431 w 2479431"/>
              <a:gd name="connsiteY40" fmla="*/ 1275363 h 3020821"/>
              <a:gd name="connsiteX41" fmla="*/ 2470639 w 2479431"/>
              <a:gd name="connsiteY41" fmla="*/ 1328117 h 3020821"/>
              <a:gd name="connsiteX42" fmla="*/ 2417885 w 2479431"/>
              <a:gd name="connsiteY42" fmla="*/ 1354494 h 3020821"/>
              <a:gd name="connsiteX43" fmla="*/ 2400300 w 2479431"/>
              <a:gd name="connsiteY43" fmla="*/ 1380871 h 3020821"/>
              <a:gd name="connsiteX44" fmla="*/ 2347546 w 2479431"/>
              <a:gd name="connsiteY44" fmla="*/ 1433625 h 3020821"/>
              <a:gd name="connsiteX45" fmla="*/ 2329962 w 2479431"/>
              <a:gd name="connsiteY45" fmla="*/ 1460002 h 3020821"/>
              <a:gd name="connsiteX46" fmla="*/ 2294793 w 2479431"/>
              <a:gd name="connsiteY46" fmla="*/ 1521548 h 3020821"/>
              <a:gd name="connsiteX47" fmla="*/ 2250831 w 2479431"/>
              <a:gd name="connsiteY47" fmla="*/ 1565510 h 3020821"/>
              <a:gd name="connsiteX48" fmla="*/ 2206870 w 2479431"/>
              <a:gd name="connsiteY48" fmla="*/ 1618263 h 3020821"/>
              <a:gd name="connsiteX49" fmla="*/ 2189285 w 2479431"/>
              <a:gd name="connsiteY49" fmla="*/ 1644640 h 3020821"/>
              <a:gd name="connsiteX50" fmla="*/ 2162908 w 2479431"/>
              <a:gd name="connsiteY50" fmla="*/ 1679810 h 3020821"/>
              <a:gd name="connsiteX51" fmla="*/ 2136531 w 2479431"/>
              <a:gd name="connsiteY51" fmla="*/ 1706186 h 3020821"/>
              <a:gd name="connsiteX52" fmla="*/ 2127739 w 2479431"/>
              <a:gd name="connsiteY52" fmla="*/ 1996333 h 3020821"/>
              <a:gd name="connsiteX53" fmla="*/ 2154116 w 2479431"/>
              <a:gd name="connsiteY53" fmla="*/ 2057879 h 3020821"/>
              <a:gd name="connsiteX54" fmla="*/ 2162908 w 2479431"/>
              <a:gd name="connsiteY54" fmla="*/ 2119425 h 3020821"/>
              <a:gd name="connsiteX55" fmla="*/ 2189285 w 2479431"/>
              <a:gd name="connsiteY55" fmla="*/ 2207348 h 3020821"/>
              <a:gd name="connsiteX56" fmla="*/ 2171700 w 2479431"/>
              <a:gd name="connsiteY56" fmla="*/ 2348025 h 3020821"/>
              <a:gd name="connsiteX57" fmla="*/ 2154116 w 2479431"/>
              <a:gd name="connsiteY57" fmla="*/ 2374402 h 3020821"/>
              <a:gd name="connsiteX58" fmla="*/ 2074985 w 2479431"/>
              <a:gd name="connsiteY58" fmla="*/ 2435948 h 3020821"/>
              <a:gd name="connsiteX59" fmla="*/ 2048608 w 2479431"/>
              <a:gd name="connsiteY59" fmla="*/ 2444740 h 3020821"/>
              <a:gd name="connsiteX60" fmla="*/ 2022231 w 2479431"/>
              <a:gd name="connsiteY60" fmla="*/ 2471117 h 3020821"/>
              <a:gd name="connsiteX61" fmla="*/ 1995854 w 2479431"/>
              <a:gd name="connsiteY61" fmla="*/ 2488702 h 3020821"/>
              <a:gd name="connsiteX62" fmla="*/ 1969477 w 2479431"/>
              <a:gd name="connsiteY62" fmla="*/ 2541456 h 3020821"/>
              <a:gd name="connsiteX63" fmla="*/ 1960685 w 2479431"/>
              <a:gd name="connsiteY63" fmla="*/ 2849186 h 3020821"/>
              <a:gd name="connsiteX64" fmla="*/ 1943100 w 2479431"/>
              <a:gd name="connsiteY64" fmla="*/ 2875563 h 3020821"/>
              <a:gd name="connsiteX65" fmla="*/ 1890346 w 2479431"/>
              <a:gd name="connsiteY65" fmla="*/ 2893148 h 3020821"/>
              <a:gd name="connsiteX66" fmla="*/ 1705708 w 2479431"/>
              <a:gd name="connsiteY66" fmla="*/ 2884356 h 3020821"/>
              <a:gd name="connsiteX67" fmla="*/ 1652954 w 2479431"/>
              <a:gd name="connsiteY67" fmla="*/ 2849186 h 3020821"/>
              <a:gd name="connsiteX68" fmla="*/ 1617785 w 2479431"/>
              <a:gd name="connsiteY68" fmla="*/ 2796433 h 3020821"/>
              <a:gd name="connsiteX69" fmla="*/ 1573823 w 2479431"/>
              <a:gd name="connsiteY69" fmla="*/ 2734886 h 3020821"/>
              <a:gd name="connsiteX70" fmla="*/ 1529862 w 2479431"/>
              <a:gd name="connsiteY70" fmla="*/ 2664548 h 3020821"/>
              <a:gd name="connsiteX71" fmla="*/ 1503485 w 2479431"/>
              <a:gd name="connsiteY71" fmla="*/ 2655756 h 3020821"/>
              <a:gd name="connsiteX72" fmla="*/ 1371600 w 2479431"/>
              <a:gd name="connsiteY72" fmla="*/ 2673340 h 3020821"/>
              <a:gd name="connsiteX73" fmla="*/ 1318846 w 2479431"/>
              <a:gd name="connsiteY73" fmla="*/ 2708510 h 3020821"/>
              <a:gd name="connsiteX74" fmla="*/ 1292470 w 2479431"/>
              <a:gd name="connsiteY74" fmla="*/ 2734886 h 3020821"/>
              <a:gd name="connsiteX75" fmla="*/ 1257300 w 2479431"/>
              <a:gd name="connsiteY75" fmla="*/ 2787640 h 3020821"/>
              <a:gd name="connsiteX76" fmla="*/ 1239716 w 2479431"/>
              <a:gd name="connsiteY76" fmla="*/ 2840394 h 3020821"/>
              <a:gd name="connsiteX77" fmla="*/ 1222131 w 2479431"/>
              <a:gd name="connsiteY77" fmla="*/ 2910733 h 3020821"/>
              <a:gd name="connsiteX78" fmla="*/ 1143000 w 2479431"/>
              <a:gd name="connsiteY78" fmla="*/ 2981071 h 3020821"/>
              <a:gd name="connsiteX79" fmla="*/ 1116623 w 2479431"/>
              <a:gd name="connsiteY79" fmla="*/ 2989863 h 3020821"/>
              <a:gd name="connsiteX80" fmla="*/ 1090246 w 2479431"/>
              <a:gd name="connsiteY80" fmla="*/ 3007448 h 3020821"/>
              <a:gd name="connsiteX81" fmla="*/ 844062 w 2479431"/>
              <a:gd name="connsiteY81" fmla="*/ 2998656 h 3020821"/>
              <a:gd name="connsiteX82" fmla="*/ 817685 w 2479431"/>
              <a:gd name="connsiteY82" fmla="*/ 2989863 h 3020821"/>
              <a:gd name="connsiteX83" fmla="*/ 756139 w 2479431"/>
              <a:gd name="connsiteY83" fmla="*/ 2954694 h 3020821"/>
              <a:gd name="connsiteX84" fmla="*/ 729762 w 2479431"/>
              <a:gd name="connsiteY84" fmla="*/ 2928317 h 3020821"/>
              <a:gd name="connsiteX85" fmla="*/ 677008 w 2479431"/>
              <a:gd name="connsiteY85" fmla="*/ 2893148 h 3020821"/>
              <a:gd name="connsiteX86" fmla="*/ 668216 w 2479431"/>
              <a:gd name="connsiteY86" fmla="*/ 2866771 h 3020821"/>
              <a:gd name="connsiteX87" fmla="*/ 650631 w 2479431"/>
              <a:gd name="connsiteY87" fmla="*/ 2840394 h 3020821"/>
              <a:gd name="connsiteX88" fmla="*/ 624254 w 2479431"/>
              <a:gd name="connsiteY88" fmla="*/ 2541456 h 3020821"/>
              <a:gd name="connsiteX89" fmla="*/ 615462 w 2479431"/>
              <a:gd name="connsiteY89" fmla="*/ 2515079 h 3020821"/>
              <a:gd name="connsiteX90" fmla="*/ 589085 w 2479431"/>
              <a:gd name="connsiteY90" fmla="*/ 2497494 h 3020821"/>
              <a:gd name="connsiteX91" fmla="*/ 553916 w 2479431"/>
              <a:gd name="connsiteY91" fmla="*/ 2479910 h 3020821"/>
              <a:gd name="connsiteX92" fmla="*/ 140677 w 2479431"/>
              <a:gd name="connsiteY92" fmla="*/ 2471117 h 3020821"/>
              <a:gd name="connsiteX93" fmla="*/ 131885 w 2479431"/>
              <a:gd name="connsiteY93" fmla="*/ 2444740 h 3020821"/>
              <a:gd name="connsiteX94" fmla="*/ 114300 w 2479431"/>
              <a:gd name="connsiteY94" fmla="*/ 2418363 h 3020821"/>
              <a:gd name="connsiteX95" fmla="*/ 96716 w 2479431"/>
              <a:gd name="connsiteY95" fmla="*/ 2268894 h 3020821"/>
              <a:gd name="connsiteX96" fmla="*/ 87923 w 2479431"/>
              <a:gd name="connsiteY96" fmla="*/ 2242517 h 3020821"/>
              <a:gd name="connsiteX97" fmla="*/ 70339 w 2479431"/>
              <a:gd name="connsiteY97" fmla="*/ 2137010 h 3020821"/>
              <a:gd name="connsiteX98" fmla="*/ 17585 w 2479431"/>
              <a:gd name="connsiteY98" fmla="*/ 2066671 h 3020821"/>
              <a:gd name="connsiteX99" fmla="*/ 0 w 2479431"/>
              <a:gd name="connsiteY99" fmla="*/ 2040294 h 3020821"/>
              <a:gd name="connsiteX100" fmla="*/ 17585 w 2479431"/>
              <a:gd name="connsiteY100" fmla="*/ 1864448 h 3020821"/>
              <a:gd name="connsiteX101" fmla="*/ 35170 w 2479431"/>
              <a:gd name="connsiteY101" fmla="*/ 1811694 h 3020821"/>
              <a:gd name="connsiteX102" fmla="*/ 43962 w 2479431"/>
              <a:gd name="connsiteY102" fmla="*/ 1767733 h 3020821"/>
              <a:gd name="connsiteX103" fmla="*/ 61546 w 2479431"/>
              <a:gd name="connsiteY103" fmla="*/ 1741356 h 3020821"/>
              <a:gd name="connsiteX104" fmla="*/ 79131 w 2479431"/>
              <a:gd name="connsiteY104" fmla="*/ 1688602 h 3020821"/>
              <a:gd name="connsiteX105" fmla="*/ 123093 w 2479431"/>
              <a:gd name="connsiteY105" fmla="*/ 1556717 h 3020821"/>
              <a:gd name="connsiteX106" fmla="*/ 131885 w 2479431"/>
              <a:gd name="connsiteY106" fmla="*/ 1530340 h 3020821"/>
              <a:gd name="connsiteX107" fmla="*/ 140677 w 2479431"/>
              <a:gd name="connsiteY107" fmla="*/ 1503963 h 3020821"/>
              <a:gd name="connsiteX108" fmla="*/ 167054 w 2479431"/>
              <a:gd name="connsiteY108" fmla="*/ 1407248 h 3020821"/>
              <a:gd name="connsiteX109" fmla="*/ 184639 w 2479431"/>
              <a:gd name="connsiteY109" fmla="*/ 1292948 h 3020821"/>
              <a:gd name="connsiteX110" fmla="*/ 219808 w 2479431"/>
              <a:gd name="connsiteY110" fmla="*/ 1240194 h 3020821"/>
              <a:gd name="connsiteX111" fmla="*/ 237393 w 2479431"/>
              <a:gd name="connsiteY111" fmla="*/ 1213817 h 3020821"/>
              <a:gd name="connsiteX112" fmla="*/ 272562 w 2479431"/>
              <a:gd name="connsiteY112" fmla="*/ 1134686 h 3020821"/>
              <a:gd name="connsiteX113" fmla="*/ 281354 w 2479431"/>
              <a:gd name="connsiteY113" fmla="*/ 950048 h 3020821"/>
              <a:gd name="connsiteX114" fmla="*/ 298939 w 2479431"/>
              <a:gd name="connsiteY114" fmla="*/ 923671 h 3020821"/>
              <a:gd name="connsiteX115" fmla="*/ 307731 w 2479431"/>
              <a:gd name="connsiteY115" fmla="*/ 897294 h 3020821"/>
              <a:gd name="connsiteX116" fmla="*/ 298939 w 2479431"/>
              <a:gd name="connsiteY116" fmla="*/ 739033 h 3020821"/>
              <a:gd name="connsiteX117" fmla="*/ 290146 w 2479431"/>
              <a:gd name="connsiteY117" fmla="*/ 712656 h 3020821"/>
              <a:gd name="connsiteX118" fmla="*/ 281354 w 2479431"/>
              <a:gd name="connsiteY118" fmla="*/ 677486 h 3020821"/>
              <a:gd name="connsiteX119" fmla="*/ 263770 w 2479431"/>
              <a:gd name="connsiteY119" fmla="*/ 651110 h 3020821"/>
              <a:gd name="connsiteX120" fmla="*/ 237393 w 2479431"/>
              <a:gd name="connsiteY120" fmla="*/ 598356 h 3020821"/>
              <a:gd name="connsiteX121" fmla="*/ 237393 w 2479431"/>
              <a:gd name="connsiteY121" fmla="*/ 431302 h 3020821"/>
              <a:gd name="connsiteX122" fmla="*/ 263770 w 2479431"/>
              <a:gd name="connsiteY122" fmla="*/ 369756 h 3020821"/>
              <a:gd name="connsiteX123" fmla="*/ 290146 w 2479431"/>
              <a:gd name="connsiteY123" fmla="*/ 343379 h 3020821"/>
              <a:gd name="connsiteX124" fmla="*/ 316523 w 2479431"/>
              <a:gd name="connsiteY124" fmla="*/ 334586 h 3020821"/>
              <a:gd name="connsiteX125" fmla="*/ 342900 w 2479431"/>
              <a:gd name="connsiteY125" fmla="*/ 317002 h 3020821"/>
              <a:gd name="connsiteX126" fmla="*/ 378070 w 2479431"/>
              <a:gd name="connsiteY126" fmla="*/ 308210 h 3020821"/>
              <a:gd name="connsiteX127" fmla="*/ 527539 w 2479431"/>
              <a:gd name="connsiteY127" fmla="*/ 299417 h 3020821"/>
              <a:gd name="connsiteX128" fmla="*/ 553916 w 2479431"/>
              <a:gd name="connsiteY128" fmla="*/ 290625 h 3020821"/>
              <a:gd name="connsiteX129" fmla="*/ 597877 w 2479431"/>
              <a:gd name="connsiteY129" fmla="*/ 281833 h 3020821"/>
              <a:gd name="connsiteX130" fmla="*/ 641839 w 2479431"/>
              <a:gd name="connsiteY130" fmla="*/ 264248 h 3020821"/>
              <a:gd name="connsiteX131" fmla="*/ 703385 w 2479431"/>
              <a:gd name="connsiteY131" fmla="*/ 246663 h 3020821"/>
              <a:gd name="connsiteX132" fmla="*/ 756139 w 2479431"/>
              <a:gd name="connsiteY132" fmla="*/ 202702 h 3020821"/>
              <a:gd name="connsiteX133" fmla="*/ 808893 w 2479431"/>
              <a:gd name="connsiteY133" fmla="*/ 176325 h 3020821"/>
              <a:gd name="connsiteX134" fmla="*/ 852854 w 2479431"/>
              <a:gd name="connsiteY134" fmla="*/ 141156 h 3020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</a:cxnLst>
            <a:rect l="l" t="t" r="r" b="b"/>
            <a:pathLst>
              <a:path w="2479431" h="3020821">
                <a:moveTo>
                  <a:pt x="852854" y="141156"/>
                </a:moveTo>
                <a:lnTo>
                  <a:pt x="852854" y="141156"/>
                </a:lnTo>
                <a:cubicBezTo>
                  <a:pt x="890954" y="126502"/>
                  <a:pt x="930263" y="114669"/>
                  <a:pt x="967154" y="97194"/>
                </a:cubicBezTo>
                <a:cubicBezTo>
                  <a:pt x="986254" y="88147"/>
                  <a:pt x="1019908" y="62025"/>
                  <a:pt x="1019908" y="62025"/>
                </a:cubicBezTo>
                <a:cubicBezTo>
                  <a:pt x="1025770" y="53233"/>
                  <a:pt x="1029241" y="42249"/>
                  <a:pt x="1037493" y="35648"/>
                </a:cubicBezTo>
                <a:cubicBezTo>
                  <a:pt x="1044730" y="29858"/>
                  <a:pt x="1055581" y="31001"/>
                  <a:pt x="1063870" y="26856"/>
                </a:cubicBezTo>
                <a:cubicBezTo>
                  <a:pt x="1127847" y="-5133"/>
                  <a:pt x="1039859" y="16469"/>
                  <a:pt x="1151793" y="479"/>
                </a:cubicBezTo>
                <a:cubicBezTo>
                  <a:pt x="1176734" y="2397"/>
                  <a:pt x="1261923" y="-9801"/>
                  <a:pt x="1292470" y="26856"/>
                </a:cubicBezTo>
                <a:cubicBezTo>
                  <a:pt x="1300861" y="36925"/>
                  <a:pt x="1305452" y="49753"/>
                  <a:pt x="1310054" y="62025"/>
                </a:cubicBezTo>
                <a:cubicBezTo>
                  <a:pt x="1314297" y="73339"/>
                  <a:pt x="1315915" y="85471"/>
                  <a:pt x="1318846" y="97194"/>
                </a:cubicBezTo>
                <a:cubicBezTo>
                  <a:pt x="1308966" y="265154"/>
                  <a:pt x="1325836" y="199319"/>
                  <a:pt x="1292470" y="299417"/>
                </a:cubicBezTo>
                <a:lnTo>
                  <a:pt x="1274885" y="352171"/>
                </a:lnTo>
                <a:lnTo>
                  <a:pt x="1266093" y="378548"/>
                </a:lnTo>
                <a:cubicBezTo>
                  <a:pt x="1269024" y="422510"/>
                  <a:pt x="1262453" y="468164"/>
                  <a:pt x="1274885" y="510433"/>
                </a:cubicBezTo>
                <a:cubicBezTo>
                  <a:pt x="1278583" y="523007"/>
                  <a:pt x="1298674" y="521514"/>
                  <a:pt x="1310054" y="528017"/>
                </a:cubicBezTo>
                <a:cubicBezTo>
                  <a:pt x="1319229" y="533260"/>
                  <a:pt x="1326775" y="541310"/>
                  <a:pt x="1336431" y="545602"/>
                </a:cubicBezTo>
                <a:cubicBezTo>
                  <a:pt x="1353369" y="553130"/>
                  <a:pt x="1389185" y="563186"/>
                  <a:pt x="1389185" y="563186"/>
                </a:cubicBezTo>
                <a:cubicBezTo>
                  <a:pt x="1474218" y="626961"/>
                  <a:pt x="1383605" y="564793"/>
                  <a:pt x="1450731" y="598356"/>
                </a:cubicBezTo>
                <a:cubicBezTo>
                  <a:pt x="1460182" y="603082"/>
                  <a:pt x="1467933" y="610697"/>
                  <a:pt x="1477108" y="615940"/>
                </a:cubicBezTo>
                <a:cubicBezTo>
                  <a:pt x="1488488" y="622443"/>
                  <a:pt x="1500897" y="627022"/>
                  <a:pt x="1512277" y="633525"/>
                </a:cubicBezTo>
                <a:cubicBezTo>
                  <a:pt x="1521452" y="638768"/>
                  <a:pt x="1529377" y="646050"/>
                  <a:pt x="1538654" y="651110"/>
                </a:cubicBezTo>
                <a:cubicBezTo>
                  <a:pt x="1561667" y="663662"/>
                  <a:pt x="1608993" y="686279"/>
                  <a:pt x="1608993" y="686279"/>
                </a:cubicBezTo>
                <a:cubicBezTo>
                  <a:pt x="1611924" y="695071"/>
                  <a:pt x="1615239" y="703745"/>
                  <a:pt x="1617785" y="712656"/>
                </a:cubicBezTo>
                <a:cubicBezTo>
                  <a:pt x="1621543" y="725810"/>
                  <a:pt x="1628340" y="760143"/>
                  <a:pt x="1635370" y="774202"/>
                </a:cubicBezTo>
                <a:cubicBezTo>
                  <a:pt x="1640096" y="783653"/>
                  <a:pt x="1648228" y="791128"/>
                  <a:pt x="1652954" y="800579"/>
                </a:cubicBezTo>
                <a:cubicBezTo>
                  <a:pt x="1667255" y="829183"/>
                  <a:pt x="1654133" y="828136"/>
                  <a:pt x="1679331" y="853333"/>
                </a:cubicBezTo>
                <a:cubicBezTo>
                  <a:pt x="1686803" y="860805"/>
                  <a:pt x="1696916" y="865056"/>
                  <a:pt x="1705708" y="870917"/>
                </a:cubicBezTo>
                <a:cubicBezTo>
                  <a:pt x="1714500" y="882640"/>
                  <a:pt x="1719892" y="897958"/>
                  <a:pt x="1732085" y="906086"/>
                </a:cubicBezTo>
                <a:cubicBezTo>
                  <a:pt x="1763807" y="927234"/>
                  <a:pt x="1832578" y="928539"/>
                  <a:pt x="1863970" y="932463"/>
                </a:cubicBezTo>
                <a:cubicBezTo>
                  <a:pt x="2004876" y="950077"/>
                  <a:pt x="1832692" y="935796"/>
                  <a:pt x="2074985" y="950048"/>
                </a:cubicBezTo>
                <a:cubicBezTo>
                  <a:pt x="2083777" y="955910"/>
                  <a:pt x="2091910" y="962907"/>
                  <a:pt x="2101362" y="967633"/>
                </a:cubicBezTo>
                <a:cubicBezTo>
                  <a:pt x="2113974" y="973939"/>
                  <a:pt x="2151641" y="982400"/>
                  <a:pt x="2162908" y="985217"/>
                </a:cubicBezTo>
                <a:cubicBezTo>
                  <a:pt x="2171700" y="991079"/>
                  <a:pt x="2179833" y="998076"/>
                  <a:pt x="2189285" y="1002802"/>
                </a:cubicBezTo>
                <a:cubicBezTo>
                  <a:pt x="2197574" y="1006947"/>
                  <a:pt x="2207951" y="1006453"/>
                  <a:pt x="2215662" y="1011594"/>
                </a:cubicBezTo>
                <a:cubicBezTo>
                  <a:pt x="2226008" y="1018491"/>
                  <a:pt x="2232224" y="1030337"/>
                  <a:pt x="2242039" y="1037971"/>
                </a:cubicBezTo>
                <a:cubicBezTo>
                  <a:pt x="2258721" y="1050946"/>
                  <a:pt x="2294793" y="1073140"/>
                  <a:pt x="2294793" y="1073140"/>
                </a:cubicBezTo>
                <a:cubicBezTo>
                  <a:pt x="2329008" y="1124465"/>
                  <a:pt x="2290772" y="1079923"/>
                  <a:pt x="2347546" y="1108310"/>
                </a:cubicBezTo>
                <a:cubicBezTo>
                  <a:pt x="2366449" y="1117762"/>
                  <a:pt x="2382715" y="1131756"/>
                  <a:pt x="2400300" y="1143479"/>
                </a:cubicBezTo>
                <a:cubicBezTo>
                  <a:pt x="2437024" y="1167961"/>
                  <a:pt x="2419203" y="1153589"/>
                  <a:pt x="2453054" y="1187440"/>
                </a:cubicBezTo>
                <a:cubicBezTo>
                  <a:pt x="2455985" y="1199163"/>
                  <a:pt x="2458374" y="1211036"/>
                  <a:pt x="2461846" y="1222610"/>
                </a:cubicBezTo>
                <a:cubicBezTo>
                  <a:pt x="2467172" y="1240364"/>
                  <a:pt x="2479431" y="1275363"/>
                  <a:pt x="2479431" y="1275363"/>
                </a:cubicBezTo>
                <a:cubicBezTo>
                  <a:pt x="2476500" y="1292948"/>
                  <a:pt x="2478611" y="1312172"/>
                  <a:pt x="2470639" y="1328117"/>
                </a:cubicBezTo>
                <a:cubicBezTo>
                  <a:pt x="2463821" y="1341753"/>
                  <a:pt x="2430369" y="1350333"/>
                  <a:pt x="2417885" y="1354494"/>
                </a:cubicBezTo>
                <a:cubicBezTo>
                  <a:pt x="2412023" y="1363286"/>
                  <a:pt x="2407320" y="1372973"/>
                  <a:pt x="2400300" y="1380871"/>
                </a:cubicBezTo>
                <a:cubicBezTo>
                  <a:pt x="2383778" y="1399458"/>
                  <a:pt x="2361340" y="1412933"/>
                  <a:pt x="2347546" y="1433625"/>
                </a:cubicBezTo>
                <a:lnTo>
                  <a:pt x="2329962" y="1460002"/>
                </a:lnTo>
                <a:cubicBezTo>
                  <a:pt x="2312934" y="1528117"/>
                  <a:pt x="2335087" y="1465138"/>
                  <a:pt x="2294793" y="1521548"/>
                </a:cubicBezTo>
                <a:cubicBezTo>
                  <a:pt x="2260840" y="1569081"/>
                  <a:pt x="2298285" y="1549691"/>
                  <a:pt x="2250831" y="1565510"/>
                </a:cubicBezTo>
                <a:cubicBezTo>
                  <a:pt x="2207167" y="1631002"/>
                  <a:pt x="2263288" y="1550560"/>
                  <a:pt x="2206870" y="1618263"/>
                </a:cubicBezTo>
                <a:cubicBezTo>
                  <a:pt x="2200105" y="1626381"/>
                  <a:pt x="2195427" y="1636041"/>
                  <a:pt x="2189285" y="1644640"/>
                </a:cubicBezTo>
                <a:cubicBezTo>
                  <a:pt x="2180768" y="1656565"/>
                  <a:pt x="2172445" y="1668684"/>
                  <a:pt x="2162908" y="1679810"/>
                </a:cubicBezTo>
                <a:cubicBezTo>
                  <a:pt x="2154816" y="1689251"/>
                  <a:pt x="2145323" y="1697394"/>
                  <a:pt x="2136531" y="1706186"/>
                </a:cubicBezTo>
                <a:cubicBezTo>
                  <a:pt x="2095284" y="1829924"/>
                  <a:pt x="2112368" y="1758091"/>
                  <a:pt x="2127739" y="1996333"/>
                </a:cubicBezTo>
                <a:cubicBezTo>
                  <a:pt x="2129767" y="2027763"/>
                  <a:pt x="2137984" y="2033682"/>
                  <a:pt x="2154116" y="2057879"/>
                </a:cubicBezTo>
                <a:cubicBezTo>
                  <a:pt x="2157047" y="2078394"/>
                  <a:pt x="2158566" y="2099161"/>
                  <a:pt x="2162908" y="2119425"/>
                </a:cubicBezTo>
                <a:cubicBezTo>
                  <a:pt x="2168945" y="2147600"/>
                  <a:pt x="2179868" y="2179096"/>
                  <a:pt x="2189285" y="2207348"/>
                </a:cubicBezTo>
                <a:cubicBezTo>
                  <a:pt x="2188322" y="2217940"/>
                  <a:pt x="2182603" y="2318950"/>
                  <a:pt x="2171700" y="2348025"/>
                </a:cubicBezTo>
                <a:cubicBezTo>
                  <a:pt x="2167990" y="2357919"/>
                  <a:pt x="2160881" y="2366284"/>
                  <a:pt x="2154116" y="2374402"/>
                </a:cubicBezTo>
                <a:cubicBezTo>
                  <a:pt x="2136610" y="2395410"/>
                  <a:pt x="2097608" y="2428407"/>
                  <a:pt x="2074985" y="2435948"/>
                </a:cubicBezTo>
                <a:lnTo>
                  <a:pt x="2048608" y="2444740"/>
                </a:lnTo>
                <a:cubicBezTo>
                  <a:pt x="2039816" y="2453532"/>
                  <a:pt x="2031783" y="2463157"/>
                  <a:pt x="2022231" y="2471117"/>
                </a:cubicBezTo>
                <a:cubicBezTo>
                  <a:pt x="2014113" y="2477882"/>
                  <a:pt x="2003326" y="2481230"/>
                  <a:pt x="1995854" y="2488702"/>
                </a:cubicBezTo>
                <a:cubicBezTo>
                  <a:pt x="1978811" y="2505745"/>
                  <a:pt x="1976628" y="2520005"/>
                  <a:pt x="1969477" y="2541456"/>
                </a:cubicBezTo>
                <a:cubicBezTo>
                  <a:pt x="1966546" y="2644033"/>
                  <a:pt x="1968761" y="2746886"/>
                  <a:pt x="1960685" y="2849186"/>
                </a:cubicBezTo>
                <a:cubicBezTo>
                  <a:pt x="1959853" y="2859720"/>
                  <a:pt x="1952061" y="2869962"/>
                  <a:pt x="1943100" y="2875563"/>
                </a:cubicBezTo>
                <a:cubicBezTo>
                  <a:pt x="1927382" y="2885387"/>
                  <a:pt x="1890346" y="2893148"/>
                  <a:pt x="1890346" y="2893148"/>
                </a:cubicBezTo>
                <a:cubicBezTo>
                  <a:pt x="1828800" y="2890217"/>
                  <a:pt x="1766294" y="2895576"/>
                  <a:pt x="1705708" y="2884356"/>
                </a:cubicBezTo>
                <a:cubicBezTo>
                  <a:pt x="1684927" y="2880508"/>
                  <a:pt x="1652954" y="2849186"/>
                  <a:pt x="1652954" y="2849186"/>
                </a:cubicBezTo>
                <a:cubicBezTo>
                  <a:pt x="1641231" y="2831602"/>
                  <a:pt x="1630465" y="2813340"/>
                  <a:pt x="1617785" y="2796433"/>
                </a:cubicBezTo>
                <a:cubicBezTo>
                  <a:pt x="1585068" y="2752809"/>
                  <a:pt x="1599537" y="2773456"/>
                  <a:pt x="1573823" y="2734886"/>
                </a:cubicBezTo>
                <a:cubicBezTo>
                  <a:pt x="1557786" y="2686773"/>
                  <a:pt x="1568875" y="2684054"/>
                  <a:pt x="1529862" y="2664548"/>
                </a:cubicBezTo>
                <a:cubicBezTo>
                  <a:pt x="1521573" y="2660403"/>
                  <a:pt x="1512277" y="2658687"/>
                  <a:pt x="1503485" y="2655756"/>
                </a:cubicBezTo>
                <a:cubicBezTo>
                  <a:pt x="1502779" y="2655834"/>
                  <a:pt x="1385950" y="2667361"/>
                  <a:pt x="1371600" y="2673340"/>
                </a:cubicBezTo>
                <a:cubicBezTo>
                  <a:pt x="1352091" y="2681469"/>
                  <a:pt x="1333790" y="2693566"/>
                  <a:pt x="1318846" y="2708510"/>
                </a:cubicBezTo>
                <a:cubicBezTo>
                  <a:pt x="1310054" y="2717302"/>
                  <a:pt x="1300104" y="2725071"/>
                  <a:pt x="1292470" y="2734886"/>
                </a:cubicBezTo>
                <a:cubicBezTo>
                  <a:pt x="1279495" y="2751568"/>
                  <a:pt x="1257300" y="2787640"/>
                  <a:pt x="1257300" y="2787640"/>
                </a:cubicBezTo>
                <a:cubicBezTo>
                  <a:pt x="1251439" y="2805225"/>
                  <a:pt x="1244212" y="2822412"/>
                  <a:pt x="1239716" y="2840394"/>
                </a:cubicBezTo>
                <a:cubicBezTo>
                  <a:pt x="1233854" y="2863840"/>
                  <a:pt x="1239220" y="2893644"/>
                  <a:pt x="1222131" y="2910733"/>
                </a:cubicBezTo>
                <a:cubicBezTo>
                  <a:pt x="1198832" y="2934032"/>
                  <a:pt x="1174377" y="2965382"/>
                  <a:pt x="1143000" y="2981071"/>
                </a:cubicBezTo>
                <a:cubicBezTo>
                  <a:pt x="1134711" y="2985216"/>
                  <a:pt x="1125415" y="2986932"/>
                  <a:pt x="1116623" y="2989863"/>
                </a:cubicBezTo>
                <a:cubicBezTo>
                  <a:pt x="1107831" y="2995725"/>
                  <a:pt x="1099697" y="3002722"/>
                  <a:pt x="1090246" y="3007448"/>
                </a:cubicBezTo>
                <a:cubicBezTo>
                  <a:pt x="1021757" y="3041693"/>
                  <a:pt x="854060" y="2999456"/>
                  <a:pt x="844062" y="2998656"/>
                </a:cubicBezTo>
                <a:cubicBezTo>
                  <a:pt x="835270" y="2995725"/>
                  <a:pt x="826204" y="2993514"/>
                  <a:pt x="817685" y="2989863"/>
                </a:cubicBezTo>
                <a:cubicBezTo>
                  <a:pt x="799977" y="2982274"/>
                  <a:pt x="771724" y="2967681"/>
                  <a:pt x="756139" y="2954694"/>
                </a:cubicBezTo>
                <a:cubicBezTo>
                  <a:pt x="746587" y="2946734"/>
                  <a:pt x="739577" y="2935951"/>
                  <a:pt x="729762" y="2928317"/>
                </a:cubicBezTo>
                <a:cubicBezTo>
                  <a:pt x="713080" y="2915342"/>
                  <a:pt x="677008" y="2893148"/>
                  <a:pt x="677008" y="2893148"/>
                </a:cubicBezTo>
                <a:cubicBezTo>
                  <a:pt x="674077" y="2884356"/>
                  <a:pt x="672361" y="2875060"/>
                  <a:pt x="668216" y="2866771"/>
                </a:cubicBezTo>
                <a:cubicBezTo>
                  <a:pt x="663490" y="2857319"/>
                  <a:pt x="651588" y="2850918"/>
                  <a:pt x="650631" y="2840394"/>
                </a:cubicBezTo>
                <a:cubicBezTo>
                  <a:pt x="606471" y="2354637"/>
                  <a:pt x="686386" y="2686431"/>
                  <a:pt x="624254" y="2541456"/>
                </a:cubicBezTo>
                <a:cubicBezTo>
                  <a:pt x="620603" y="2532937"/>
                  <a:pt x="621252" y="2522316"/>
                  <a:pt x="615462" y="2515079"/>
                </a:cubicBezTo>
                <a:cubicBezTo>
                  <a:pt x="608861" y="2506827"/>
                  <a:pt x="598260" y="2502737"/>
                  <a:pt x="589085" y="2497494"/>
                </a:cubicBezTo>
                <a:cubicBezTo>
                  <a:pt x="577705" y="2490991"/>
                  <a:pt x="567000" y="2480680"/>
                  <a:pt x="553916" y="2479910"/>
                </a:cubicBezTo>
                <a:cubicBezTo>
                  <a:pt x="416376" y="2471819"/>
                  <a:pt x="278423" y="2474048"/>
                  <a:pt x="140677" y="2471117"/>
                </a:cubicBezTo>
                <a:cubicBezTo>
                  <a:pt x="137746" y="2462325"/>
                  <a:pt x="136030" y="2453029"/>
                  <a:pt x="131885" y="2444740"/>
                </a:cubicBezTo>
                <a:cubicBezTo>
                  <a:pt x="127159" y="2435288"/>
                  <a:pt x="117336" y="2428484"/>
                  <a:pt x="114300" y="2418363"/>
                </a:cubicBezTo>
                <a:cubicBezTo>
                  <a:pt x="107905" y="2397047"/>
                  <a:pt x="98243" y="2278819"/>
                  <a:pt x="96716" y="2268894"/>
                </a:cubicBezTo>
                <a:cubicBezTo>
                  <a:pt x="95307" y="2259734"/>
                  <a:pt x="90854" y="2251309"/>
                  <a:pt x="87923" y="2242517"/>
                </a:cubicBezTo>
                <a:cubicBezTo>
                  <a:pt x="82062" y="2207348"/>
                  <a:pt x="90117" y="2166676"/>
                  <a:pt x="70339" y="2137010"/>
                </a:cubicBezTo>
                <a:cubicBezTo>
                  <a:pt x="30584" y="2077378"/>
                  <a:pt x="80241" y="2150213"/>
                  <a:pt x="17585" y="2066671"/>
                </a:cubicBezTo>
                <a:cubicBezTo>
                  <a:pt x="11245" y="2058217"/>
                  <a:pt x="5862" y="2049086"/>
                  <a:pt x="0" y="2040294"/>
                </a:cubicBezTo>
                <a:cubicBezTo>
                  <a:pt x="2327" y="2010049"/>
                  <a:pt x="7758" y="1907032"/>
                  <a:pt x="17585" y="1864448"/>
                </a:cubicBezTo>
                <a:cubicBezTo>
                  <a:pt x="21753" y="1846387"/>
                  <a:pt x="31535" y="1829870"/>
                  <a:pt x="35170" y="1811694"/>
                </a:cubicBezTo>
                <a:cubicBezTo>
                  <a:pt x="38101" y="1797040"/>
                  <a:pt x="38715" y="1781725"/>
                  <a:pt x="43962" y="1767733"/>
                </a:cubicBezTo>
                <a:cubicBezTo>
                  <a:pt x="47672" y="1757839"/>
                  <a:pt x="57254" y="1751012"/>
                  <a:pt x="61546" y="1741356"/>
                </a:cubicBezTo>
                <a:cubicBezTo>
                  <a:pt x="69074" y="1724418"/>
                  <a:pt x="73269" y="1706187"/>
                  <a:pt x="79131" y="1688602"/>
                </a:cubicBezTo>
                <a:lnTo>
                  <a:pt x="123093" y="1556717"/>
                </a:lnTo>
                <a:lnTo>
                  <a:pt x="131885" y="1530340"/>
                </a:lnTo>
                <a:cubicBezTo>
                  <a:pt x="134816" y="1521548"/>
                  <a:pt x="138429" y="1512954"/>
                  <a:pt x="140677" y="1503963"/>
                </a:cubicBezTo>
                <a:cubicBezTo>
                  <a:pt x="160510" y="1424634"/>
                  <a:pt x="150620" y="1456553"/>
                  <a:pt x="167054" y="1407248"/>
                </a:cubicBezTo>
                <a:cubicBezTo>
                  <a:pt x="168349" y="1394302"/>
                  <a:pt x="169181" y="1320773"/>
                  <a:pt x="184639" y="1292948"/>
                </a:cubicBezTo>
                <a:cubicBezTo>
                  <a:pt x="194903" y="1274474"/>
                  <a:pt x="208085" y="1257779"/>
                  <a:pt x="219808" y="1240194"/>
                </a:cubicBezTo>
                <a:lnTo>
                  <a:pt x="237393" y="1213817"/>
                </a:lnTo>
                <a:cubicBezTo>
                  <a:pt x="258319" y="1151038"/>
                  <a:pt x="244695" y="1176486"/>
                  <a:pt x="272562" y="1134686"/>
                </a:cubicBezTo>
                <a:cubicBezTo>
                  <a:pt x="275493" y="1073140"/>
                  <a:pt x="273711" y="1011188"/>
                  <a:pt x="281354" y="950048"/>
                </a:cubicBezTo>
                <a:cubicBezTo>
                  <a:pt x="282665" y="939562"/>
                  <a:pt x="294213" y="933123"/>
                  <a:pt x="298939" y="923671"/>
                </a:cubicBezTo>
                <a:cubicBezTo>
                  <a:pt x="303084" y="915382"/>
                  <a:pt x="304800" y="906086"/>
                  <a:pt x="307731" y="897294"/>
                </a:cubicBezTo>
                <a:cubicBezTo>
                  <a:pt x="304800" y="844540"/>
                  <a:pt x="303948" y="791630"/>
                  <a:pt x="298939" y="739033"/>
                </a:cubicBezTo>
                <a:cubicBezTo>
                  <a:pt x="298060" y="729807"/>
                  <a:pt x="292692" y="721567"/>
                  <a:pt x="290146" y="712656"/>
                </a:cubicBezTo>
                <a:cubicBezTo>
                  <a:pt x="286826" y="701037"/>
                  <a:pt x="286114" y="688593"/>
                  <a:pt x="281354" y="677486"/>
                </a:cubicBezTo>
                <a:cubicBezTo>
                  <a:pt x="277192" y="667774"/>
                  <a:pt x="268496" y="660561"/>
                  <a:pt x="263770" y="651110"/>
                </a:cubicBezTo>
                <a:cubicBezTo>
                  <a:pt x="227366" y="578303"/>
                  <a:pt x="287789" y="673953"/>
                  <a:pt x="237393" y="598356"/>
                </a:cubicBezTo>
                <a:cubicBezTo>
                  <a:pt x="218986" y="524731"/>
                  <a:pt x="223887" y="559607"/>
                  <a:pt x="237393" y="431302"/>
                </a:cubicBezTo>
                <a:cubicBezTo>
                  <a:pt x="240220" y="404446"/>
                  <a:pt x="246939" y="389953"/>
                  <a:pt x="263770" y="369756"/>
                </a:cubicBezTo>
                <a:cubicBezTo>
                  <a:pt x="271730" y="360204"/>
                  <a:pt x="279800" y="350276"/>
                  <a:pt x="290146" y="343379"/>
                </a:cubicBezTo>
                <a:cubicBezTo>
                  <a:pt x="297857" y="338238"/>
                  <a:pt x="308233" y="338731"/>
                  <a:pt x="316523" y="334586"/>
                </a:cubicBezTo>
                <a:cubicBezTo>
                  <a:pt x="325974" y="329860"/>
                  <a:pt x="333187" y="321164"/>
                  <a:pt x="342900" y="317002"/>
                </a:cubicBezTo>
                <a:cubicBezTo>
                  <a:pt x="354007" y="312242"/>
                  <a:pt x="366040" y="309356"/>
                  <a:pt x="378070" y="308210"/>
                </a:cubicBezTo>
                <a:cubicBezTo>
                  <a:pt x="427754" y="303478"/>
                  <a:pt x="477716" y="302348"/>
                  <a:pt x="527539" y="299417"/>
                </a:cubicBezTo>
                <a:cubicBezTo>
                  <a:pt x="536331" y="296486"/>
                  <a:pt x="544925" y="292873"/>
                  <a:pt x="553916" y="290625"/>
                </a:cubicBezTo>
                <a:cubicBezTo>
                  <a:pt x="568414" y="287001"/>
                  <a:pt x="583563" y="286127"/>
                  <a:pt x="597877" y="281833"/>
                </a:cubicBezTo>
                <a:cubicBezTo>
                  <a:pt x="612994" y="277298"/>
                  <a:pt x="626866" y="269239"/>
                  <a:pt x="641839" y="264248"/>
                </a:cubicBezTo>
                <a:cubicBezTo>
                  <a:pt x="658752" y="258610"/>
                  <a:pt x="686443" y="255134"/>
                  <a:pt x="703385" y="246663"/>
                </a:cubicBezTo>
                <a:cubicBezTo>
                  <a:pt x="736132" y="230290"/>
                  <a:pt x="726969" y="227010"/>
                  <a:pt x="756139" y="202702"/>
                </a:cubicBezTo>
                <a:cubicBezTo>
                  <a:pt x="778865" y="183763"/>
                  <a:pt x="782456" y="185137"/>
                  <a:pt x="808893" y="176325"/>
                </a:cubicBezTo>
                <a:cubicBezTo>
                  <a:pt x="838718" y="156441"/>
                  <a:pt x="845527" y="147017"/>
                  <a:pt x="852854" y="141156"/>
                </a:cubicBezTo>
                <a:close/>
              </a:path>
            </a:pathLst>
          </a:custGeom>
          <a:solidFill>
            <a:schemeClr val="accent6">
              <a:alpha val="39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7" name="Picture 17" descr="img_thumb_401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09" b="21307"/>
          <a:stretch>
            <a:fillRect/>
          </a:stretch>
        </p:blipFill>
        <p:spPr bwMode="auto">
          <a:xfrm>
            <a:off x="3581547" y="3325997"/>
            <a:ext cx="1442116" cy="416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" name="Text Box 22"/>
          <p:cNvSpPr txBox="1">
            <a:spLocks noChangeArrowheads="1"/>
          </p:cNvSpPr>
          <p:nvPr/>
        </p:nvSpPr>
        <p:spPr bwMode="auto">
          <a:xfrm>
            <a:off x="4557468" y="6390524"/>
            <a:ext cx="208823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>
              <a:spcBef>
                <a:spcPct val="50000"/>
              </a:spcBef>
              <a:defRPr sz="1200" b="1">
                <a:solidFill>
                  <a:srgbClr val="00324B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>
              <a:defRPr>
                <a:ea typeface="ＭＳ Ｐゴシック" pitchFamily="34" charset="-128"/>
              </a:defRPr>
            </a:lvl2pPr>
            <a:lvl3pPr marL="1143000" indent="-228600">
              <a:defRPr>
                <a:ea typeface="ＭＳ Ｐゴシック" pitchFamily="34" charset="-128"/>
              </a:defRPr>
            </a:lvl3pPr>
            <a:lvl4pPr marL="1600200" indent="-228600">
              <a:defRPr>
                <a:ea typeface="ＭＳ Ｐゴシック" pitchFamily="34" charset="-128"/>
              </a:defRPr>
            </a:lvl4pPr>
            <a:lvl5pPr marL="2057400" indent="-228600">
              <a:defRPr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pitchFamily="34" charset="-128"/>
              </a:defRPr>
            </a:lvl9pPr>
          </a:lstStyle>
          <a:p>
            <a:pPr algn="ctr"/>
            <a:r>
              <a:rPr lang="de-DE" altLang="de-DE" sz="1000" dirty="0" smtClean="0"/>
              <a:t>KWK Mellach</a:t>
            </a:r>
            <a:endParaRPr lang="de-AT" altLang="de-DE" sz="1000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4443" y="795067"/>
            <a:ext cx="1393414" cy="9283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0" name="Line 5"/>
          <p:cNvSpPr>
            <a:spLocks noChangeShapeType="1"/>
          </p:cNvSpPr>
          <p:nvPr/>
        </p:nvSpPr>
        <p:spPr bwMode="auto">
          <a:xfrm flipH="1">
            <a:off x="4573338" y="2136455"/>
            <a:ext cx="1772206" cy="1846480"/>
          </a:xfrm>
          <a:prstGeom prst="line">
            <a:avLst/>
          </a:prstGeom>
          <a:noFill/>
          <a:ln w="28575">
            <a:solidFill>
              <a:srgbClr val="222252"/>
            </a:solidFill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71" name="Text Box 21"/>
          <p:cNvSpPr txBox="1">
            <a:spLocks noChangeArrowheads="1"/>
          </p:cNvSpPr>
          <p:nvPr/>
        </p:nvSpPr>
        <p:spPr bwMode="auto">
          <a:xfrm>
            <a:off x="5583898" y="1738634"/>
            <a:ext cx="175418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algn="ctr">
              <a:spcBef>
                <a:spcPct val="50000"/>
              </a:spcBef>
              <a:defRPr sz="1200" b="1">
                <a:solidFill>
                  <a:srgbClr val="00324B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>
              <a:defRPr>
                <a:ea typeface="ＭＳ Ｐゴシック" pitchFamily="34" charset="-128"/>
              </a:defRPr>
            </a:lvl2pPr>
            <a:lvl3pPr marL="1143000" indent="-228600">
              <a:defRPr>
                <a:ea typeface="ＭＳ Ｐゴシック" pitchFamily="34" charset="-128"/>
              </a:defRPr>
            </a:lvl3pPr>
            <a:lvl4pPr marL="1600200" indent="-228600">
              <a:defRPr>
                <a:ea typeface="ＭＳ Ｐゴシック" pitchFamily="34" charset="-128"/>
              </a:defRPr>
            </a:lvl4pPr>
            <a:lvl5pPr marL="2057400" indent="-228600">
              <a:defRPr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pitchFamily="34" charset="-128"/>
              </a:defRPr>
            </a:lvl9pPr>
          </a:lstStyle>
          <a:p>
            <a:r>
              <a:rPr lang="de-DE" altLang="de-DE" sz="1000" dirty="0" smtClean="0"/>
              <a:t>KF-Uni Graz</a:t>
            </a:r>
            <a:endParaRPr lang="de-AT" altLang="de-DE" sz="1000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941527" y="5645959"/>
            <a:ext cx="1680148" cy="6872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2" name="Text Box 22"/>
          <p:cNvSpPr txBox="1">
            <a:spLocks noChangeArrowheads="1"/>
          </p:cNvSpPr>
          <p:nvPr/>
        </p:nvSpPr>
        <p:spPr bwMode="auto">
          <a:xfrm>
            <a:off x="2970731" y="6355348"/>
            <a:ext cx="165618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algn="ctr">
              <a:spcBef>
                <a:spcPct val="50000"/>
              </a:spcBef>
              <a:defRPr sz="1200" b="1">
                <a:solidFill>
                  <a:srgbClr val="00324B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>
              <a:defRPr>
                <a:ea typeface="ＭＳ Ｐゴシック" pitchFamily="34" charset="-128"/>
              </a:defRPr>
            </a:lvl2pPr>
            <a:lvl3pPr marL="1143000" indent="-228600">
              <a:defRPr>
                <a:ea typeface="ＭＳ Ｐゴシック" pitchFamily="34" charset="-128"/>
              </a:defRPr>
            </a:lvl3pPr>
            <a:lvl4pPr marL="1600200" indent="-228600">
              <a:defRPr>
                <a:ea typeface="ＭＳ Ｐゴシック" pitchFamily="34" charset="-128"/>
              </a:defRPr>
            </a:lvl4pPr>
            <a:lvl5pPr marL="2057400" indent="-228600">
              <a:defRPr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pitchFamily="34" charset="-128"/>
              </a:defRPr>
            </a:lvl9pPr>
          </a:lstStyle>
          <a:p>
            <a:r>
              <a:rPr lang="de-DE" altLang="de-DE" sz="1000" dirty="0" smtClean="0"/>
              <a:t>Big Solar </a:t>
            </a:r>
            <a:r>
              <a:rPr lang="de-DE" altLang="de-DE" sz="1000" dirty="0"/>
              <a:t>Graz</a:t>
            </a:r>
            <a:endParaRPr lang="de-AT" altLang="de-DE" sz="1000" dirty="0"/>
          </a:p>
        </p:txBody>
      </p:sp>
      <p:pic>
        <p:nvPicPr>
          <p:cNvPr id="74" name="Picture 2"/>
          <p:cNvPicPr>
            <a:picLocks noChangeAspect="1" noChangeArrowheads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536384" y="3282447"/>
            <a:ext cx="1191177" cy="14302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" name="Grafik 74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613" y="1991584"/>
            <a:ext cx="1370680" cy="9145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" name="Picture 2"/>
          <p:cNvPicPr>
            <a:picLocks noChangeAspect="1" noChangeArrowheads="1"/>
          </p:cNvPicPr>
          <p:nvPr/>
        </p:nvPicPr>
        <p:blipFill rotWithShape="1">
          <a:blip r:embed="rId21"/>
          <a:srcRect/>
          <a:stretch/>
        </p:blipFill>
        <p:spPr bwMode="auto">
          <a:xfrm>
            <a:off x="326361" y="3140897"/>
            <a:ext cx="958701" cy="13087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" name="Textfeld 61"/>
          <p:cNvSpPr txBox="1"/>
          <p:nvPr/>
        </p:nvSpPr>
        <p:spPr>
          <a:xfrm>
            <a:off x="424577" y="6631270"/>
            <a:ext cx="40978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Quellen: Energie Graz, Energie Steiermark, Atelier Thomas Pucher </a:t>
            </a:r>
            <a:endParaRPr lang="de-DE" sz="9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8" t="2923" r="2385" b="3392"/>
          <a:stretch/>
        </p:blipFill>
        <p:spPr>
          <a:xfrm>
            <a:off x="7550325" y="809896"/>
            <a:ext cx="1233699" cy="9229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441409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5076" grpId="0" animBg="1"/>
      <p:bldP spid="515077" grpId="0" animBg="1"/>
      <p:bldP spid="515093" grpId="0"/>
      <p:bldP spid="515094" grpId="0"/>
      <p:bldP spid="515095" grpId="0"/>
      <p:bldP spid="29" grpId="0" animBg="1"/>
      <p:bldP spid="28" grpId="0" animBg="1"/>
      <p:bldP spid="32" grpId="0" animBg="1"/>
      <p:bldP spid="33" grpId="0"/>
      <p:bldP spid="39" grpId="0"/>
      <p:bldP spid="40" grpId="0" animBg="1"/>
      <p:bldP spid="41" grpId="0" animBg="1"/>
      <p:bldP spid="42" grpId="0"/>
      <p:bldP spid="43" grpId="0" animBg="1"/>
      <p:bldP spid="48" grpId="0"/>
      <p:bldP spid="46" grpId="0"/>
      <p:bldP spid="47" grpId="0"/>
      <p:bldP spid="52" grpId="0"/>
      <p:bldP spid="59" grpId="0"/>
      <p:bldP spid="64" grpId="0" animBg="1"/>
      <p:bldP spid="68" grpId="0"/>
      <p:bldP spid="70" grpId="0" animBg="1"/>
      <p:bldP spid="71" grpId="0"/>
      <p:bldP spid="7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3019724" y="4656862"/>
            <a:ext cx="3123612" cy="156966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de-DE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ＭＳ Ｐゴシック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ＭＳ Ｐゴシック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ＭＳ Ｐゴシック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ＭＳ Ｐゴシック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ＭＳ Ｐゴシック" pitchFamily="34" charset="-128"/>
                <a:cs typeface="+mn-cs"/>
              </a:defRPr>
            </a:lvl9pPr>
          </a:lstStyle>
          <a:p>
            <a:pPr algn="ctr"/>
            <a:r>
              <a:rPr lang="de-AT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ENERGIE </a:t>
            </a:r>
            <a:r>
              <a:rPr lang="de-AT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GRAZ</a:t>
            </a:r>
            <a:r>
              <a:rPr lang="de-AT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de-AT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AT" sz="12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Dipl.-WI (FH) Peter Schlemmer</a:t>
            </a:r>
            <a:r>
              <a:rPr lang="de-AT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de-AT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Leiter </a:t>
            </a:r>
            <a:r>
              <a:rPr lang="en-US" sz="12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Fernwärme</a:t>
            </a:r>
            <a:endParaRPr lang="de-DE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de-AT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de-AT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AT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Telefon</a:t>
            </a:r>
            <a:r>
              <a:rPr lang="de-AT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  <a:r>
              <a:rPr lang="de-AT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0316/8057-1630</a:t>
            </a:r>
            <a:r>
              <a:rPr lang="de-AT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de-AT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AT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E-Mail: </a:t>
            </a:r>
            <a:r>
              <a:rPr lang="de-AT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2"/>
              </a:rPr>
              <a:t>p.schlemmer@energie-graz.at</a:t>
            </a:r>
            <a:endParaRPr lang="de-AT" sz="12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de-AT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3"/>
              </a:rPr>
              <a:t>www.energie-graz.at</a:t>
            </a:r>
            <a:r>
              <a:rPr lang="de-AT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de-AT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de-DE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gppt2018_v00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Kategorie xmlns="b80e3ab0-3df6-4126-a8d8-b6b720d76aad">PowerPoint</Kategorie>
    <TaxCatchAll xmlns="b4a4deeb-4194-48a6-9f42-2d1d6a798033">
      <Value>3</Value>
    </TaxCatchAll>
    <d0a39b7259a14164be319b1b968a19dd xmlns="b4a4deeb-4194-48a6-9f42-2d1d6a798033">
      <Terms xmlns="http://schemas.microsoft.com/office/infopath/2007/PartnerControls">
        <TermInfo xmlns="http://schemas.microsoft.com/office/infopath/2007/PartnerControls">
          <TermName xmlns="http://schemas.microsoft.com/office/infopath/2007/PartnerControls">Vorlage</TermName>
          <TermId xmlns="http://schemas.microsoft.com/office/infopath/2007/PartnerControls">553a615d-5d40-4d3e-ab36-d0eb08280d45</TermId>
        </TermInfo>
      </Terms>
    </d0a39b7259a14164be319b1b968a19dd>
    <ErstellerIn xmlns="b4a4deeb-4194-48a6-9f42-2d1d6a798033" xsi:nil="true"/>
    <gültig_x0020_ab xmlns="b80e3ab0-3df6-4126-a8d8-b6b720d76aad" xsi:nil="true"/>
    <TaxCatchAllLabel xmlns="b4a4deeb-4194-48a6-9f42-2d1d6a798033"/>
    <Kapitel xmlns="b80e3ab0-3df6-4126-a8d8-b6b720d76aad">sonstiges</Kapitel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EGG Dokument Standard" ma:contentTypeID="0x01010046E826A811F5F74093A64534AA2923E8007F9AD4A788763E4BB0FAB96D7D659C30" ma:contentTypeVersion="13" ma:contentTypeDescription="Standard Dokumenten Bibliothek  " ma:contentTypeScope="" ma:versionID="d977e641cbe845ced274bdbd5292f789">
  <xsd:schema xmlns:xsd="http://www.w3.org/2001/XMLSchema" xmlns:xs="http://www.w3.org/2001/XMLSchema" xmlns:p="http://schemas.microsoft.com/office/2006/metadata/properties" xmlns:ns2="b80e3ab0-3df6-4126-a8d8-b6b720d76aad" xmlns:ns3="b4a4deeb-4194-48a6-9f42-2d1d6a798033" targetNamespace="http://schemas.microsoft.com/office/2006/metadata/properties" ma:root="true" ma:fieldsID="e0de3b393a6792c552ce16af5080f860" ns2:_="" ns3:_="">
    <xsd:import namespace="b80e3ab0-3df6-4126-a8d8-b6b720d76aad"/>
    <xsd:import namespace="b4a4deeb-4194-48a6-9f42-2d1d6a798033"/>
    <xsd:element name="properties">
      <xsd:complexType>
        <xsd:sequence>
          <xsd:element name="documentManagement">
            <xsd:complexType>
              <xsd:all>
                <xsd:element ref="ns2:Kategorie"/>
                <xsd:element ref="ns2:Kapitel" minOccurs="0"/>
                <xsd:element ref="ns3:ErstellerIn" minOccurs="0"/>
                <xsd:element ref="ns2:gültig_x0020_ab" minOccurs="0"/>
                <xsd:element ref="ns3:TaxCatchAllLabel" minOccurs="0"/>
                <xsd:element ref="ns3:d0a39b7259a14164be319b1b968a19dd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0e3ab0-3df6-4126-a8d8-b6b720d76aad" elementFormDefault="qualified">
    <xsd:import namespace="http://schemas.microsoft.com/office/2006/documentManagement/types"/>
    <xsd:import namespace="http://schemas.microsoft.com/office/infopath/2007/PartnerControls"/>
    <xsd:element name="Kategorie" ma:index="2" ma:displayName="Kategorie" ma:default="sonstiges" ma:description="Gliederung für Navigation" ma:format="Dropdown" ma:internalName="Kategorie" ma:readOnly="false">
      <xsd:simpleType>
        <xsd:restriction base="dms:Choice">
          <xsd:enumeration value="CD Manual"/>
          <xsd:enumeration value="Word"/>
          <xsd:enumeration value="PowerPoint"/>
          <xsd:enumeration value="Logos"/>
          <xsd:enumeration value="sonstiges"/>
        </xsd:restriction>
      </xsd:simpleType>
    </xsd:element>
    <xsd:element name="Kapitel" ma:index="3" nillable="true" ma:displayName="Kapitel" ma:default="sonstiges" ma:description="Gliederung für Bereiche" ma:format="Dropdown" ma:internalName="Kapitel" ma:readOnly="false">
      <xsd:simpleType>
        <xsd:restriction base="dms:Choice">
          <xsd:enumeration value="Geben Sie Auswahl Nr. 1 ein"/>
          <xsd:enumeration value="Geben Sie Auswahl Nr. 2 ein."/>
          <xsd:enumeration value="Geben Sie Auswahl Nr. 3 ein."/>
          <xsd:enumeration value="sonstiges"/>
        </xsd:restriction>
      </xsd:simpleType>
    </xsd:element>
    <xsd:element name="gültig_x0020_ab" ma:index="7" nillable="true" ma:displayName="gültig ab" ma:format="DateOnly" ma:internalName="g_x00fc_ltig_x0020_ab" ma:readOnly="fals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a4deeb-4194-48a6-9f42-2d1d6a798033" elementFormDefault="qualified">
    <xsd:import namespace="http://schemas.microsoft.com/office/2006/documentManagement/types"/>
    <xsd:import namespace="http://schemas.microsoft.com/office/infopath/2007/PartnerControls"/>
    <xsd:element name="ErstellerIn" ma:index="6" nillable="true" ma:displayName="ErstellerIn" ma:description="Wenn Dokument von einer anderen Person erstellt wurde" ma:internalName="ErstellerIn" ma:readOnly="false">
      <xsd:simpleType>
        <xsd:restriction base="dms:Text">
          <xsd:maxLength value="255"/>
        </xsd:restriction>
      </xsd:simpleType>
    </xsd:element>
    <xsd:element name="TaxCatchAllLabel" ma:index="10" nillable="true" ma:displayName="Taxonomy Catch All Column1" ma:hidden="true" ma:list="{78bbc080-defa-46b4-9cb0-319e154b533e}" ma:internalName="TaxCatchAllLabel" ma:readOnly="false" ma:showField="CatchAllDataLabel" ma:web="4155aded-98e0-4c6d-83c5-7d61e57aaa7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d0a39b7259a14164be319b1b968a19dd" ma:index="15" nillable="true" ma:taxonomy="true" ma:internalName="d0a39b7259a14164be319b1b968a19dd" ma:taxonomyFieldName="Dokumentenart" ma:displayName="Dokumentenart" ma:readOnly="false" ma:fieldId="{d0a39b72-59a1-4164-be31-9b1b968a19dd}" ma:sspId="5bbb268e-bdc6-4a41-9dcd-f8a976b61399" ma:termSetId="a10d5518-78ab-4a7d-b1eb-4a86dc1be2e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8" nillable="true" ma:displayName="Taxonomy Catch All Column" ma:hidden="true" ma:list="{78bbc080-defa-46b4-9cb0-319e154b533e}" ma:internalName="TaxCatchAll" ma:readOnly="false" ma:showField="CatchAllData" ma:web="4155aded-98e0-4c6d-83c5-7d61e57aaa7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6" ma:displayName="Inhaltstyp"/>
        <xsd:element ref="dc:title" minOccurs="0" maxOccurs="1" ma:index="1" ma:displayName="Titel"/>
        <xsd:element ref="dc:subject" minOccurs="0" maxOccurs="1" ma:index="5" ma:displayName="Betreff"/>
        <xsd:element ref="dc:description" minOccurs="0" maxOccurs="1" ma:index="8" ma:displayName="Kommentare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haredContentType xmlns="Microsoft.SharePoint.Taxonomy.ContentTypeSync" SourceId="5bbb268e-bdc6-4a41-9dcd-f8a976b61399" ContentTypeId="0x01010046E826A811F5F74093A64534AA2923E8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49261CA-3176-48FB-AC64-6BB295D4606E}">
  <ds:schemaRefs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b4a4deeb-4194-48a6-9f42-2d1d6a798033"/>
    <ds:schemaRef ds:uri="http://purl.org/dc/terms/"/>
    <ds:schemaRef ds:uri="b80e3ab0-3df6-4126-a8d8-b6b720d76aad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CEF1337-21D1-4CB8-8081-B3CC509EB39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80e3ab0-3df6-4126-a8d8-b6b720d76aad"/>
    <ds:schemaRef ds:uri="b4a4deeb-4194-48a6-9f42-2d1d6a79803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0C38555-1CD3-44D8-B2FB-543B505D1BC0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6849C758-1FFB-477B-886C-EA4B74BAB2A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egppt2018_v009.pot</Template>
  <TotalTime>0</TotalTime>
  <Words>340</Words>
  <Application>Microsoft Office PowerPoint</Application>
  <PresentationFormat>Bildschirmpräsentation (4:3)</PresentationFormat>
  <Paragraphs>104</Paragraphs>
  <Slides>13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23" baseType="lpstr">
      <vt:lpstr>ＭＳ Ｐゴシック</vt:lpstr>
      <vt:lpstr>Arial</vt:lpstr>
      <vt:lpstr>Calibri</vt:lpstr>
      <vt:lpstr>Helvetica Neue</vt:lpstr>
      <vt:lpstr>Helvetica Neue Medium</vt:lpstr>
      <vt:lpstr>Times</vt:lpstr>
      <vt:lpstr>Verdana</vt:lpstr>
      <vt:lpstr>Wingdings</vt:lpstr>
      <vt:lpstr>ヒラギノ角ゴ Pro W3</vt:lpstr>
      <vt:lpstr>egppt2018_v009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subject/>
  <dc:creator>Cornelia</dc:creator>
  <dc:description/>
  <cp:lastModifiedBy>Schlemmer Peter</cp:lastModifiedBy>
  <cp:revision>162</cp:revision>
  <cp:lastPrinted>2018-10-29T10:18:20Z</cp:lastPrinted>
  <dcterms:created xsi:type="dcterms:W3CDTF">2018-01-15T12:49:21Z</dcterms:created>
  <dcterms:modified xsi:type="dcterms:W3CDTF">2018-10-29T12:11:21Z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0x01010046E826A811F5F74093A64534AA2923E8007F9AD4A788763E4BB0FAB96D7D659C30</vt:lpwstr>
  </property>
  <property fmtid="{D5CDD505-2E9C-101B-9397-08002B2CF9AE}" pid="3" name="Dokumentenart">
    <vt:lpwstr>3;#Vorlage|553a615d-5d40-4d3e-ab36-d0eb08280d45</vt:lpwstr>
  </property>
</Properties>
</file>