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3" r:id="rId2"/>
  </p:sldMasterIdLst>
  <p:notesMasterIdLst>
    <p:notesMasterId r:id="rId13"/>
  </p:notesMasterIdLst>
  <p:handoutMasterIdLst>
    <p:handoutMasterId r:id="rId14"/>
  </p:handoutMasterIdLst>
  <p:sldIdLst>
    <p:sldId id="384" r:id="rId3"/>
    <p:sldId id="410" r:id="rId4"/>
    <p:sldId id="411" r:id="rId5"/>
    <p:sldId id="392" r:id="rId6"/>
    <p:sldId id="393" r:id="rId7"/>
    <p:sldId id="395" r:id="rId8"/>
    <p:sldId id="401" r:id="rId9"/>
    <p:sldId id="408" r:id="rId10"/>
    <p:sldId id="409" r:id="rId11"/>
    <p:sldId id="299" r:id="rId12"/>
  </p:sldIdLst>
  <p:sldSz cx="9144000" cy="6858000" type="screen4x3"/>
  <p:notesSz cx="6797675" cy="9928225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6F6F"/>
    <a:srgbClr val="EDEDED"/>
    <a:srgbClr val="6F6F6F"/>
    <a:srgbClr val="E30613"/>
    <a:srgbClr val="464646"/>
    <a:srgbClr val="E6E6E6"/>
    <a:srgbClr val="8C8C8C"/>
    <a:srgbClr val="4D4D4D"/>
    <a:srgbClr val="FF0000"/>
    <a:srgbClr val="E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8" autoAdjust="0"/>
    <p:restoredTop sz="96149" autoAdjust="0"/>
  </p:normalViewPr>
  <p:slideViewPr>
    <p:cSldViewPr snapToGrid="0" snapToObjects="1">
      <p:cViewPr varScale="1">
        <p:scale>
          <a:sx n="108" d="100"/>
          <a:sy n="108" d="100"/>
        </p:scale>
        <p:origin x="15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AC3E3-B400-9B47-9609-22338BAA7823}" type="datetimeFigureOut">
              <a:rPr lang="de-DE" smtClean="0"/>
              <a:pPr/>
              <a:t>29.10.2018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E0522-61D1-C949-BF93-B29D3A4EDC5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605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87F7A-8F8A-BB45-9C8D-930B7507C1ED}" type="datetimeFigureOut">
              <a:rPr lang="de-DE" smtClean="0"/>
              <a:pPr/>
              <a:t>29.10.2018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7B10C-A162-504F-8D38-5B54FDB7107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7331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 smtClean="0"/>
              <a:t>Emissionswerte</a:t>
            </a:r>
            <a:r>
              <a:rPr lang="de-AT" baseline="0" dirty="0" smtClean="0"/>
              <a:t> bei Gasgeräten liegen  bei ca. 10 – 20 ppm CO in der Praxis,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baseline="0" dirty="0" smtClean="0"/>
              <a:t>In der Praxis eine Verbrennung welche an der Messbarkeitsgrenze liegt.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baseline="0" dirty="0" smtClean="0"/>
              <a:t>Herausforderung die Verbrennung so umzusetzen, damit Einsatz von Abgaspartikel Filter  und zusätzliche Technik nicht notwendig ist.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baseline="0" dirty="0" smtClean="0"/>
              <a:t>Volle Modulationsfähigkeit – um nur die Energie zu produzieren, welche auch wirklich benötigt wird.</a:t>
            </a:r>
          </a:p>
          <a:p>
            <a:endParaRPr lang="de-AT" baseline="0" dirty="0" smtClean="0"/>
          </a:p>
          <a:p>
            <a:endParaRPr lang="de-AT" baseline="0" dirty="0" smtClean="0"/>
          </a:p>
          <a:p>
            <a:endParaRPr lang="de-AT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7B10C-A162-504F-8D38-5B54FDB71070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30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Emissionen an</a:t>
            </a:r>
            <a:r>
              <a:rPr lang="de-AT" baseline="0" dirty="0" smtClean="0"/>
              <a:t> der </a:t>
            </a:r>
            <a:r>
              <a:rPr lang="de-AT" baseline="0" dirty="0" err="1" smtClean="0"/>
              <a:t>Messbarkeits</a:t>
            </a:r>
            <a:r>
              <a:rPr lang="de-AT" baseline="0" dirty="0" smtClean="0"/>
              <a:t> Grenze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7B10C-A162-504F-8D38-5B54FDB71070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695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61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93385" y="5797800"/>
            <a:ext cx="3827248" cy="863350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6F6F6F"/>
                </a:solidFill>
              </a:defRPr>
            </a:lvl1pPr>
          </a:lstStyle>
          <a:p>
            <a:pPr lvl="0"/>
            <a:r>
              <a:rPr lang="de-DE" dirty="0" smtClean="0"/>
              <a:t>Datum</a:t>
            </a:r>
          </a:p>
          <a:p>
            <a:pPr lvl="0"/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795168" y="842964"/>
            <a:ext cx="5930900" cy="847974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rgbClr val="6F6F6F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grpSp>
        <p:nvGrpSpPr>
          <p:cNvPr id="17" name="Gruppierung 16"/>
          <p:cNvGrpSpPr/>
          <p:nvPr userDrawn="1"/>
        </p:nvGrpSpPr>
        <p:grpSpPr>
          <a:xfrm>
            <a:off x="723730" y="775558"/>
            <a:ext cx="180975" cy="180975"/>
            <a:chOff x="723730" y="775558"/>
            <a:chExt cx="180975" cy="180975"/>
          </a:xfrm>
        </p:grpSpPr>
        <p:sp>
          <p:nvSpPr>
            <p:cNvPr id="2" name="Rechteck 1"/>
            <p:cNvSpPr/>
            <p:nvPr userDrawn="1"/>
          </p:nvSpPr>
          <p:spPr>
            <a:xfrm>
              <a:off x="801618" y="775558"/>
              <a:ext cx="25200" cy="180975"/>
            </a:xfrm>
            <a:prstGeom prst="rect">
              <a:avLst/>
            </a:prstGeom>
            <a:solidFill>
              <a:srgbClr val="E30613"/>
            </a:solidFill>
            <a:ln w="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 rot="5400000">
              <a:off x="801618" y="775558"/>
              <a:ext cx="25200" cy="180975"/>
            </a:xfrm>
            <a:prstGeom prst="rect">
              <a:avLst/>
            </a:prstGeom>
            <a:solidFill>
              <a:srgbClr val="E30613"/>
            </a:solidFill>
            <a:ln w="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5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736331" y="1788450"/>
            <a:ext cx="5875118" cy="3862487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8000" b="1" cap="all" baseline="0">
                <a:solidFill>
                  <a:srgbClr val="E30613"/>
                </a:solidFill>
              </a:defRPr>
            </a:lvl1pPr>
            <a:lvl2pPr marL="457200" indent="0" algn="l">
              <a:buNone/>
              <a:defRPr sz="4000"/>
            </a:lvl2pPr>
            <a:lvl3pPr marL="914400" indent="0" algn="l">
              <a:buNone/>
              <a:defRPr sz="4000"/>
            </a:lvl3pPr>
            <a:lvl4pPr marL="1371600" indent="0" algn="l">
              <a:buNone/>
              <a:defRPr sz="4000"/>
            </a:lvl4pPr>
            <a:lvl5pPr marL="1828800" indent="0" algn="l">
              <a:buNone/>
              <a:defRPr sz="4000"/>
            </a:lvl5pPr>
          </a:lstStyle>
          <a:p>
            <a:pPr lvl="0"/>
            <a:r>
              <a:rPr lang="de-AT" dirty="0" smtClean="0"/>
              <a:t>DIE</a:t>
            </a:r>
            <a:br>
              <a:rPr lang="de-AT" dirty="0" smtClean="0"/>
            </a:br>
            <a:r>
              <a:rPr lang="de-AT" dirty="0" smtClean="0"/>
              <a:t>HEAD-LINE</a:t>
            </a:r>
            <a:endParaRPr lang="de-DE" dirty="0"/>
          </a:p>
        </p:txBody>
      </p:sp>
      <p:pic>
        <p:nvPicPr>
          <p:cNvPr id="14" name="Grafik 13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6766143" y="402890"/>
            <a:ext cx="1996893" cy="942854"/>
          </a:xfrm>
          <a:prstGeom prst="rect">
            <a:avLst/>
          </a:prstGeom>
        </p:spPr>
      </p:pic>
      <p:sp>
        <p:nvSpPr>
          <p:cNvPr id="13" name="Bildplatzhalter 11"/>
          <p:cNvSpPr>
            <a:spLocks noGrp="1" noChangeAspect="1"/>
          </p:cNvSpPr>
          <p:nvPr>
            <p:ph type="pic" sz="quarter" idx="13"/>
          </p:nvPr>
        </p:nvSpPr>
        <p:spPr>
          <a:xfrm>
            <a:off x="4597396" y="1792568"/>
            <a:ext cx="3960000" cy="35941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599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791145" y="2985356"/>
            <a:ext cx="5681240" cy="977231"/>
          </a:xfrm>
          <a:prstGeom prst="rect">
            <a:avLst/>
          </a:prstGeom>
        </p:spPr>
        <p:txBody>
          <a:bodyPr anchor="t"/>
          <a:lstStyle>
            <a:lvl1pPr algn="ctr">
              <a:defRPr sz="6000" b="0" cap="all" baseline="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VIELEN DANK!</a:t>
            </a:r>
            <a:endParaRPr lang="de-DE" dirty="0"/>
          </a:p>
        </p:txBody>
      </p:sp>
      <p:grpSp>
        <p:nvGrpSpPr>
          <p:cNvPr id="17" name="Gruppierung 16"/>
          <p:cNvGrpSpPr/>
          <p:nvPr userDrawn="1"/>
        </p:nvGrpSpPr>
        <p:grpSpPr>
          <a:xfrm>
            <a:off x="1453074" y="2666425"/>
            <a:ext cx="2671200" cy="1699200"/>
            <a:chOff x="2608069" y="1561757"/>
            <a:chExt cx="2671200" cy="1699200"/>
          </a:xfrm>
        </p:grpSpPr>
        <p:sp>
          <p:nvSpPr>
            <p:cNvPr id="19" name="Rechteck 18"/>
            <p:cNvSpPr/>
            <p:nvPr userDrawn="1"/>
          </p:nvSpPr>
          <p:spPr>
            <a:xfrm>
              <a:off x="2608069" y="1561757"/>
              <a:ext cx="2671200" cy="69850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5209419" y="1561757"/>
              <a:ext cx="69850" cy="313200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2608069" y="1561757"/>
              <a:ext cx="69850" cy="1699200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 userDrawn="1"/>
          </p:nvSpPr>
          <p:spPr>
            <a:xfrm>
              <a:off x="2608069" y="3191107"/>
              <a:ext cx="2671200" cy="69850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 userDrawn="1"/>
          </p:nvSpPr>
          <p:spPr>
            <a:xfrm>
              <a:off x="5209419" y="2947757"/>
              <a:ext cx="69850" cy="313200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1" name="Grafik 10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3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807759" y="2564130"/>
            <a:ext cx="7483754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sz="18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de-AT" dirty="0" smtClean="0"/>
              <a:t>Fließtext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grpSp>
        <p:nvGrpSpPr>
          <p:cNvPr id="3" name="Gruppierung 2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2" name="Rechteck 1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" name="Grafik 9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6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- und Subheadline +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07759" y="2564130"/>
            <a:ext cx="7483754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sz="18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de-AT" dirty="0" smtClean="0"/>
              <a:t>Fließtext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8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01409" y="1569188"/>
            <a:ext cx="7488798" cy="455005"/>
          </a:xfrm>
        </p:spPr>
        <p:txBody>
          <a:bodyPr vert="horz">
            <a:noAutofit/>
          </a:bodyPr>
          <a:lstStyle>
            <a:lvl1pPr marL="0" indent="0">
              <a:buNone/>
              <a:defRPr sz="2000" cap="all" baseline="0">
                <a:solidFill>
                  <a:srgbClr val="6F6F6F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grpSp>
        <p:nvGrpSpPr>
          <p:cNvPr id="14" name="Gruppierung 13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5" name="Rechteck 14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" name="Grafik 9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4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- und Subheadline + Fließ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  <p:sp>
        <p:nvSpPr>
          <p:cNvPr id="8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4648199" y="2707004"/>
            <a:ext cx="3642007" cy="33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07759" y="2564130"/>
            <a:ext cx="3616607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sz="18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de-AT" dirty="0" smtClean="0"/>
              <a:t>Fließtext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000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14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01409" y="1569188"/>
            <a:ext cx="7488798" cy="455005"/>
          </a:xfrm>
        </p:spPr>
        <p:txBody>
          <a:bodyPr vert="horz">
            <a:noAutofit/>
          </a:bodyPr>
          <a:lstStyle>
            <a:lvl1pPr marL="0" indent="0">
              <a:buNone/>
              <a:defRPr sz="2000" cap="all" baseline="0">
                <a:solidFill>
                  <a:srgbClr val="6F6F6F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grpSp>
        <p:nvGrpSpPr>
          <p:cNvPr id="12" name="Gruppierung 11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3" name="Rechteck 12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sp>
          <p:nvSpPr>
            <p:cNvPr id="18" name="Rechteck 17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312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- und Subheadline +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07759" y="2564130"/>
            <a:ext cx="3616606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just" defTabSz="457200" rtl="0" eaLnBrk="1" latinLnBrk="0" hangingPunct="1">
              <a:lnSpc>
                <a:spcPct val="130000"/>
              </a:lnSpc>
              <a:spcBef>
                <a:spcPct val="20000"/>
              </a:spcBef>
              <a:buClr>
                <a:srgbClr val="E30613"/>
              </a:buClr>
              <a:buSzPct val="90000"/>
              <a:buFont typeface="Wingdings" pitchFamily="2" charset="2"/>
              <a:buChar char="§"/>
              <a:defRPr lang="de-AT" sz="1800" kern="1200" baseline="0" dirty="0" smtClean="0">
                <a:solidFill>
                  <a:srgbClr val="6F6F6F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de-AT" dirty="0" smtClean="0"/>
              <a:t>Aufzählungspunkt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6" hasCustomPrompt="1"/>
          </p:nvPr>
        </p:nvSpPr>
        <p:spPr>
          <a:xfrm>
            <a:off x="4673601" y="2564130"/>
            <a:ext cx="3616606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just" defTabSz="457200" rtl="0" eaLnBrk="1" latinLnBrk="0" hangingPunct="1">
              <a:lnSpc>
                <a:spcPct val="130000"/>
              </a:lnSpc>
              <a:spcBef>
                <a:spcPct val="20000"/>
              </a:spcBef>
              <a:buClr>
                <a:srgbClr val="E30613"/>
              </a:buClr>
              <a:buSzPct val="90000"/>
              <a:buFont typeface="Wingdings" pitchFamily="2" charset="2"/>
              <a:buChar char="§"/>
              <a:defRPr lang="de-AT" sz="1800" kern="1200" baseline="0" dirty="0" smtClean="0">
                <a:solidFill>
                  <a:srgbClr val="6F6F6F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de-AT" dirty="0" smtClean="0"/>
              <a:t>Aufzählungspunkt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01409" y="1569188"/>
            <a:ext cx="7488798" cy="455005"/>
          </a:xfrm>
        </p:spPr>
        <p:txBody>
          <a:bodyPr vert="horz">
            <a:noAutofit/>
          </a:bodyPr>
          <a:lstStyle>
            <a:lvl1pPr marL="0" indent="0">
              <a:buNone/>
              <a:defRPr sz="2000" cap="all" baseline="0">
                <a:solidFill>
                  <a:srgbClr val="6F6F6F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sp>
        <p:nvSpPr>
          <p:cNvPr id="17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grpSp>
        <p:nvGrpSpPr>
          <p:cNvPr id="16" name="Gruppierung 15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8" name="Rechteck 17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4" name="Grafik 13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19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- und Subheadline + Aufzählung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07759" y="2564130"/>
            <a:ext cx="3616606" cy="330556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just" defTabSz="457200" rtl="0" eaLnBrk="1" latinLnBrk="0" hangingPunct="1">
              <a:lnSpc>
                <a:spcPct val="130000"/>
              </a:lnSpc>
              <a:spcBef>
                <a:spcPct val="20000"/>
              </a:spcBef>
              <a:buClr>
                <a:srgbClr val="E30613"/>
              </a:buClr>
              <a:buSzPct val="90000"/>
              <a:buFont typeface="Wingdings" pitchFamily="2" charset="2"/>
              <a:buChar char="§"/>
              <a:defRPr lang="de-AT" sz="1800" kern="1200" baseline="0" dirty="0" smtClean="0">
                <a:solidFill>
                  <a:srgbClr val="6F6F6F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de-AT" dirty="0" smtClean="0"/>
              <a:t>Aufzählungspunkt</a:t>
            </a:r>
          </a:p>
        </p:txBody>
      </p:sp>
      <p:sp>
        <p:nvSpPr>
          <p:cNvPr id="9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4674905" y="2707005"/>
            <a:ext cx="3616608" cy="33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01409" y="1569188"/>
            <a:ext cx="7488798" cy="455005"/>
          </a:xfrm>
        </p:spPr>
        <p:txBody>
          <a:bodyPr vert="horz">
            <a:noAutofit/>
          </a:bodyPr>
          <a:lstStyle>
            <a:lvl1pPr marL="0" indent="0">
              <a:buNone/>
              <a:defRPr sz="2000" cap="all" baseline="0">
                <a:solidFill>
                  <a:srgbClr val="6F6F6F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sp>
        <p:nvSpPr>
          <p:cNvPr id="16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grpSp>
        <p:nvGrpSpPr>
          <p:cNvPr id="17" name="Gruppierung 16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8" name="Rechteck 17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673210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Stilelement + Fließ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01409" y="2564130"/>
            <a:ext cx="3616606" cy="188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SzPct val="45000"/>
              <a:buFontTx/>
              <a:buNone/>
              <a:defRPr sz="1800" baseline="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de-AT" dirty="0" smtClean="0"/>
              <a:t>Fließtext</a:t>
            </a:r>
          </a:p>
        </p:txBody>
      </p:sp>
      <p:sp>
        <p:nvSpPr>
          <p:cNvPr id="9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4673599" y="2707005"/>
            <a:ext cx="3616608" cy="33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F6F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grpSp>
        <p:nvGrpSpPr>
          <p:cNvPr id="12" name="Gruppierung 11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3" name="Rechteck 12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071522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Stilelement + Fließtext + Bild + Schwa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Picture 35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01409" y="624538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DEDED"/>
                </a:solidFill>
              </a:defRPr>
            </a:lvl1pPr>
          </a:lstStyle>
          <a:p>
            <a:pPr algn="l"/>
            <a:fld id="{4BDF2CA4-0F7F-46BC-BC37-3B5EA18FB2F5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776008" y="759102"/>
            <a:ext cx="7488799" cy="702135"/>
          </a:xfrm>
          <a:prstGeom prst="rect">
            <a:avLst/>
          </a:prstGeom>
        </p:spPr>
        <p:txBody>
          <a:bodyPr/>
          <a:lstStyle>
            <a:lvl1pPr algn="l">
              <a:defRPr sz="4000" cap="all" baseline="0">
                <a:solidFill>
                  <a:srgbClr val="E30613"/>
                </a:solidFill>
                <a:latin typeface="Tahoma"/>
                <a:cs typeface="Tahoma"/>
              </a:defRPr>
            </a:lvl1pPr>
          </a:lstStyle>
          <a:p>
            <a:r>
              <a:rPr lang="de-AT" dirty="0" smtClean="0"/>
              <a:t>DIE HEADLINE</a:t>
            </a:r>
            <a:endParaRPr lang="de-DE" dirty="0"/>
          </a:p>
        </p:txBody>
      </p:sp>
      <p:sp>
        <p:nvSpPr>
          <p:cNvPr id="22" name="Inhaltsplatzhalter 2"/>
          <p:cNvSpPr>
            <a:spLocks noGrp="1"/>
          </p:cNvSpPr>
          <p:nvPr>
            <p:ph idx="1" hasCustomPrompt="1"/>
          </p:nvPr>
        </p:nvSpPr>
        <p:spPr>
          <a:xfrm>
            <a:off x="801409" y="2564130"/>
            <a:ext cx="3616606" cy="188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SzPct val="45000"/>
              <a:buFontTx/>
              <a:buNone/>
              <a:defRPr sz="1800" baseline="0">
                <a:solidFill>
                  <a:srgbClr val="EDEDED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de-AT" dirty="0" smtClean="0"/>
              <a:t>Fließtext</a:t>
            </a:r>
          </a:p>
        </p:txBody>
      </p:sp>
      <p:sp>
        <p:nvSpPr>
          <p:cNvPr id="23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4673599" y="2697480"/>
            <a:ext cx="3616608" cy="33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grpSp>
        <p:nvGrpSpPr>
          <p:cNvPr id="13" name="Gruppierung 12"/>
          <p:cNvGrpSpPr/>
          <p:nvPr userDrawn="1"/>
        </p:nvGrpSpPr>
        <p:grpSpPr>
          <a:xfrm>
            <a:off x="535341" y="583389"/>
            <a:ext cx="367323" cy="367323"/>
            <a:chOff x="2067167" y="231698"/>
            <a:chExt cx="367323" cy="367323"/>
          </a:xfrm>
        </p:grpSpPr>
        <p:sp>
          <p:nvSpPr>
            <p:cNvPr id="15" name="Rechteck 14"/>
            <p:cNvSpPr/>
            <p:nvPr userDrawn="1"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 userDrawn="1"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1" name="Grafik 10" descr="Windhager_Logo_4c_DE_mitWeisserSchrift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455589" y="5941489"/>
            <a:ext cx="1441283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40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ielel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Windhager_Logo_RGB_DE.jpg"/>
          <p:cNvPicPr>
            <a:picLocks noChangeAspect="1"/>
          </p:cNvPicPr>
          <p:nvPr userDrawn="1"/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7446064" y="5940784"/>
            <a:ext cx="1445530" cy="6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1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/>
          <p:cNvSpPr>
            <a:spLocks noGrp="1"/>
          </p:cNvSpPr>
          <p:nvPr>
            <p:ph type="pic" sz="quarter" idx="12"/>
          </p:nvPr>
        </p:nvSpPr>
        <p:spPr>
          <a:xfrm>
            <a:off x="4491800" y="1890962"/>
            <a:ext cx="4664075" cy="39068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1852" y="5797800"/>
            <a:ext cx="3827248" cy="863350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4D4D4D"/>
                </a:solidFill>
              </a:defRPr>
            </a:lvl1pPr>
          </a:lstStyle>
          <a:p>
            <a:pPr lvl="0"/>
            <a:r>
              <a:rPr lang="de-DE" dirty="0" smtClean="0"/>
              <a:t>Datum, Vortragender, etc. </a:t>
            </a:r>
            <a:endParaRPr lang="de-DE" dirty="0"/>
          </a:p>
        </p:txBody>
      </p:sp>
      <p:pic>
        <p:nvPicPr>
          <p:cNvPr id="7" name="Bild 9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6687960" y="392823"/>
            <a:ext cx="1997782" cy="947785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795168" y="842963"/>
            <a:ext cx="5930900" cy="1047999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686867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AT" dirty="0" smtClean="0"/>
              <a:t>DIE SUBHEADLINE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744755" y="1993900"/>
            <a:ext cx="6049963" cy="2647950"/>
          </a:xfrm>
        </p:spPr>
        <p:txBody>
          <a:bodyPr>
            <a:noAutofit/>
          </a:bodyPr>
          <a:lstStyle>
            <a:lvl1pPr marL="0" indent="0" algn="l">
              <a:lnSpc>
                <a:spcPct val="80000"/>
              </a:lnSpc>
              <a:buNone/>
              <a:defRPr sz="8000" b="1">
                <a:solidFill>
                  <a:srgbClr val="E30613"/>
                </a:solidFill>
              </a:defRPr>
            </a:lvl1pPr>
            <a:lvl2pPr marL="457200" indent="0" algn="l">
              <a:buNone/>
              <a:defRPr sz="4000"/>
            </a:lvl2pPr>
            <a:lvl3pPr marL="914400" indent="0" algn="l">
              <a:buNone/>
              <a:defRPr sz="4000"/>
            </a:lvl3pPr>
            <a:lvl4pPr marL="1371600" indent="0" algn="l">
              <a:buNone/>
              <a:defRPr sz="4000"/>
            </a:lvl4pPr>
            <a:lvl5pPr marL="1828800" indent="0" algn="l">
              <a:buNone/>
              <a:defRPr sz="4000"/>
            </a:lvl5pPr>
          </a:lstStyle>
          <a:p>
            <a:pPr lvl="0"/>
            <a:r>
              <a:rPr lang="de-AT" dirty="0" smtClean="0"/>
              <a:t>DIE</a:t>
            </a:r>
          </a:p>
          <a:p>
            <a:pPr lvl="0"/>
            <a:r>
              <a:rPr lang="de-AT" dirty="0" smtClean="0"/>
              <a:t>HEADLINE</a:t>
            </a:r>
            <a:endParaRPr lang="de-DE" dirty="0"/>
          </a:p>
        </p:txBody>
      </p:sp>
      <p:grpSp>
        <p:nvGrpSpPr>
          <p:cNvPr id="3" name="Gruppierung 16"/>
          <p:cNvGrpSpPr/>
          <p:nvPr userDrawn="1"/>
        </p:nvGrpSpPr>
        <p:grpSpPr>
          <a:xfrm>
            <a:off x="723730" y="775558"/>
            <a:ext cx="180975" cy="180975"/>
            <a:chOff x="723730" y="775558"/>
            <a:chExt cx="180975" cy="180975"/>
          </a:xfrm>
        </p:grpSpPr>
        <p:sp>
          <p:nvSpPr>
            <p:cNvPr id="2" name="Rechteck 1"/>
            <p:cNvSpPr/>
            <p:nvPr userDrawn="1"/>
          </p:nvSpPr>
          <p:spPr>
            <a:xfrm>
              <a:off x="801618" y="775558"/>
              <a:ext cx="25200" cy="180975"/>
            </a:xfrm>
            <a:prstGeom prst="rect">
              <a:avLst/>
            </a:prstGeom>
            <a:solidFill>
              <a:srgbClr val="E30613"/>
            </a:solidFill>
            <a:ln w="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 rot="5400000">
              <a:off x="801618" y="775558"/>
              <a:ext cx="25200" cy="180975"/>
            </a:xfrm>
            <a:prstGeom prst="rect">
              <a:avLst/>
            </a:prstGeom>
            <a:solidFill>
              <a:srgbClr val="E30613"/>
            </a:solidFill>
            <a:ln w="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95599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410830"/>
            <a:ext cx="8351099" cy="107312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483952"/>
            <a:ext cx="2148000" cy="4319248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942478"/>
            <a:ext cx="835094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 smtClean="0">
                <a:latin typeface="Calibri Light" panose="020F0302020204030204" pitchFamily="34" charset="0"/>
              </a:rPr>
              <a:t>Enter your subheadline here</a:t>
            </a:r>
            <a:endParaRPr lang="en-US" noProof="1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6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57200" y="624538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BDF2CA4-0F7F-46BC-BC37-3B5EA18FB2F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502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ahoma"/>
          <a:ea typeface="+mn-ea"/>
          <a:cs typeface="Tahom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ahoma"/>
          <a:ea typeface="+mn-ea"/>
          <a:cs typeface="Tahom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homa"/>
          <a:ea typeface="+mn-ea"/>
          <a:cs typeface="Tahom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homa"/>
          <a:ea typeface="+mn-ea"/>
          <a:cs typeface="Tahom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 smtClean="0"/>
              <a:t>Mastertitelformat bearbeiten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fld id="{13644B3B-6D98-D145-B547-D7CB73F17B98}" type="datetimeFigureOut">
              <a:rPr lang="de-DE" smtClean="0"/>
              <a:pPr/>
              <a:t>29.10.2018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6F6F6F"/>
                </a:solidFill>
                <a:latin typeface="Tahoma"/>
                <a:cs typeface="Tahoma"/>
              </a:defRPr>
            </a:lvl1pPr>
          </a:lstStyle>
          <a:p>
            <a:fld id="{D75E53C9-5C57-D94B-8C52-CFF8BD1F6D7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90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5" r:id="rId2"/>
    <p:sldLayoutId id="2147483670" r:id="rId3"/>
    <p:sldLayoutId id="2147483671" r:id="rId4"/>
    <p:sldLayoutId id="2147483672" r:id="rId5"/>
    <p:sldLayoutId id="2147483674" r:id="rId6"/>
    <p:sldLayoutId id="2147483666" r:id="rId7"/>
    <p:sldLayoutId id="2147483673" r:id="rId8"/>
    <p:sldLayoutId id="2147483675" r:id="rId9"/>
    <p:sldLayoutId id="2147483676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ahoma"/>
          <a:ea typeface="+mn-ea"/>
          <a:cs typeface="Tahom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ahoma"/>
          <a:ea typeface="+mn-ea"/>
          <a:cs typeface="Tahom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homa"/>
          <a:ea typeface="+mn-ea"/>
          <a:cs typeface="Tahom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homa"/>
          <a:ea typeface="+mn-ea"/>
          <a:cs typeface="Tahom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7" descr="Hackschnitzel_1_Farbe_web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606367" y="1792910"/>
            <a:ext cx="3960000" cy="3619421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dirty="0" smtClean="0"/>
              <a:t>Zero-Emission-Technologie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6"/>
          </p:nvPr>
        </p:nvSpPr>
        <p:spPr>
          <a:xfrm>
            <a:off x="716127" y="1898649"/>
            <a:ext cx="5415732" cy="3345703"/>
          </a:xfrm>
        </p:spPr>
        <p:txBody>
          <a:bodyPr anchor="ctr"/>
          <a:lstStyle/>
          <a:p>
            <a:pPr>
              <a:lnSpc>
                <a:spcPts val="10000"/>
              </a:lnSpc>
              <a:spcBef>
                <a:spcPts val="0"/>
              </a:spcBef>
            </a:pPr>
            <a:r>
              <a:rPr lang="de-DE" sz="6000" b="1" dirty="0" smtClean="0"/>
              <a:t>Holz Heizen ohne Emissionen?</a:t>
            </a:r>
            <a:endParaRPr lang="de-DE" sz="4800" b="1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 smtClean="0"/>
              <a:t>22.10.2018, </a:t>
            </a:r>
            <a:r>
              <a:rPr lang="de-AT" dirty="0" err="1" smtClean="0"/>
              <a:t>baul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08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AT" dirty="0" smtClean="0"/>
              <a:t>2006 stellte man sich die Frage:</a:t>
            </a:r>
          </a:p>
          <a:p>
            <a:r>
              <a:rPr lang="de-DE" dirty="0">
                <a:solidFill>
                  <a:srgbClr val="FF0000"/>
                </a:solidFill>
              </a:rPr>
              <a:t>Was wird uns in 10 – 15 Jahren bei der Verbrennung von </a:t>
            </a:r>
            <a:r>
              <a:rPr lang="de-DE" dirty="0" smtClean="0">
                <a:solidFill>
                  <a:srgbClr val="FF0000"/>
                </a:solidFill>
              </a:rPr>
              <a:t>Holz am </a:t>
            </a:r>
            <a:r>
              <a:rPr lang="de-DE" dirty="0">
                <a:solidFill>
                  <a:srgbClr val="FF0000"/>
                </a:solidFill>
              </a:rPr>
              <a:t>Markt am meisten herausfordern?</a:t>
            </a:r>
            <a:endParaRPr lang="de-AT" dirty="0">
              <a:solidFill>
                <a:srgbClr val="FF0000"/>
              </a:solidFill>
            </a:endParaRPr>
          </a:p>
          <a:p>
            <a:r>
              <a:rPr lang="de-AT" dirty="0" smtClean="0"/>
              <a:t>       	</a:t>
            </a:r>
          </a:p>
          <a:p>
            <a:r>
              <a:rPr lang="de-AT" dirty="0" smtClean="0"/>
              <a:t>Antwort von unserer firmeneigenen „technischen Zukunft“:</a:t>
            </a:r>
          </a:p>
          <a:p>
            <a:r>
              <a:rPr lang="de-DE" dirty="0"/>
              <a:t>Irgendwann wird jemand die Feinstaub-Grenzwerte für Biomasse dramatisch senken</a:t>
            </a:r>
            <a:r>
              <a:rPr lang="de-DE" dirty="0" smtClean="0"/>
              <a:t>!</a:t>
            </a:r>
          </a:p>
          <a:p>
            <a:endParaRPr lang="de-DE" dirty="0"/>
          </a:p>
          <a:p>
            <a:r>
              <a:rPr lang="de-DE" dirty="0" smtClean="0"/>
              <a:t>Mit bisher konventionell eingesetzten Holzverbrennungs-Techniken ist nicht umsetzbar.</a:t>
            </a:r>
          </a:p>
          <a:p>
            <a:endParaRPr lang="de-DE" dirty="0"/>
          </a:p>
          <a:p>
            <a:r>
              <a:rPr lang="de-DE" dirty="0" smtClean="0"/>
              <a:t>Start Projekt </a:t>
            </a:r>
            <a:r>
              <a:rPr lang="de-DE" b="1" dirty="0" smtClean="0">
                <a:solidFill>
                  <a:srgbClr val="FF0000"/>
                </a:solidFill>
              </a:rPr>
              <a:t>„Zero-Emission“.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Ausgangssituation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73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807759" y="2272030"/>
            <a:ext cx="7483754" cy="3785870"/>
          </a:xfrm>
        </p:spPr>
        <p:txBody>
          <a:bodyPr>
            <a:normAutofit lnSpcReduction="10000"/>
          </a:bodyPr>
          <a:lstStyle/>
          <a:p>
            <a:pPr marL="28575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/>
              <a:t>Unterstützung </a:t>
            </a:r>
            <a:r>
              <a:rPr lang="de-DE" b="1" dirty="0"/>
              <a:t>BIOENERGIESYSTEME GmbH, Graz </a:t>
            </a:r>
            <a:r>
              <a:rPr lang="de-DE" dirty="0" smtClean="0"/>
              <a:t>Dipl</a:t>
            </a:r>
            <a:r>
              <a:rPr lang="de-DE" dirty="0"/>
              <a:t>. Ing. Dr. Mandl</a:t>
            </a:r>
            <a:endParaRPr lang="de-AT" dirty="0"/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Technischer Ansatz: Gegenstrom-Vergasung </a:t>
            </a:r>
            <a:r>
              <a:rPr lang="de-DE" dirty="0"/>
              <a:t>anstatt bisher </a:t>
            </a:r>
            <a:r>
              <a:rPr lang="de-DE" dirty="0" smtClean="0"/>
              <a:t>Gleichstromvergasung</a:t>
            </a:r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Über </a:t>
            </a:r>
            <a:r>
              <a:rPr lang="de-DE" dirty="0"/>
              <a:t>Simulationen am Rechner bis zu den Prototypen am Brenner vergingen 3 Jahre</a:t>
            </a:r>
            <a:endParaRPr lang="de-AT" dirty="0"/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2015 </a:t>
            </a:r>
            <a:r>
              <a:rPr lang="de-DE" dirty="0"/>
              <a:t>Feldtest 27 Geräte</a:t>
            </a:r>
            <a:endParaRPr lang="de-AT" dirty="0"/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/>
              <a:t>2016 Vorstellung auf </a:t>
            </a:r>
            <a:r>
              <a:rPr lang="de-DE" dirty="0" smtClean="0"/>
              <a:t>den ersten Messen</a:t>
            </a:r>
            <a:endParaRPr lang="de-AT" dirty="0"/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/>
              <a:t>Auslieferung der ersten Seriengeräte ab Juli 2016</a:t>
            </a:r>
            <a:endParaRPr lang="de-AT" dirty="0"/>
          </a:p>
          <a:p>
            <a:pPr marL="285750" lvl="0" indent="-285750">
              <a:buClr>
                <a:srgbClr val="E30613"/>
              </a:buClr>
              <a:buFont typeface="Wingdings" panose="05000000000000000000" pitchFamily="2" charset="2"/>
              <a:buChar char="§"/>
            </a:pPr>
            <a:r>
              <a:rPr lang="de-DE" dirty="0"/>
              <a:t>1. Updatepaket 2017/2018</a:t>
            </a:r>
            <a:endParaRPr lang="de-AT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Innovationsschritte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771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76008" y="484093"/>
            <a:ext cx="7910792" cy="2196544"/>
          </a:xfrm>
        </p:spPr>
        <p:txBody>
          <a:bodyPr>
            <a:normAutofit/>
          </a:bodyPr>
          <a:lstStyle/>
          <a:p>
            <a:r>
              <a:rPr lang="de-AT" dirty="0" smtClean="0"/>
              <a:t>Holz </a:t>
            </a:r>
            <a:br>
              <a:rPr lang="de-AT" dirty="0" smtClean="0"/>
            </a:br>
            <a:r>
              <a:rPr lang="de-AT" dirty="0" smtClean="0"/>
              <a:t>Verbrennung Jetzt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4BDF2CA4-0F7F-46BC-BC37-3B5EA18FB2F5}" type="slidenum">
              <a:rPr lang="de-DE" smtClean="0"/>
              <a:pPr algn="l"/>
              <a:t>4</a:t>
            </a:fld>
            <a:endParaRPr lang="de-DE" dirty="0"/>
          </a:p>
        </p:txBody>
      </p:sp>
      <p:sp>
        <p:nvSpPr>
          <p:cNvPr id="12" name="Inhaltsplatzhalter 1"/>
          <p:cNvSpPr>
            <a:spLocks noGrp="1"/>
          </p:cNvSpPr>
          <p:nvPr>
            <p:ph idx="1"/>
          </p:nvPr>
        </p:nvSpPr>
        <p:spPr>
          <a:xfrm>
            <a:off x="794626" y="2958352"/>
            <a:ext cx="3604148" cy="2716082"/>
          </a:xfrm>
        </p:spPr>
        <p:txBody>
          <a:bodyPr>
            <a:normAutofit/>
          </a:bodyPr>
          <a:lstStyle/>
          <a:p>
            <a:pPr algn="l"/>
            <a:r>
              <a:rPr lang="de-DE" dirty="0" smtClean="0"/>
              <a:t>Kein Rauch</a:t>
            </a:r>
          </a:p>
          <a:p>
            <a:pPr algn="l"/>
            <a:r>
              <a:rPr lang="de-AT" dirty="0" smtClean="0"/>
              <a:t>Kein Geruch</a:t>
            </a:r>
          </a:p>
          <a:p>
            <a:pPr algn="l"/>
            <a:r>
              <a:rPr lang="de-AT" dirty="0" smtClean="0"/>
              <a:t>Kaum Asche</a:t>
            </a:r>
          </a:p>
          <a:p>
            <a:pPr algn="l"/>
            <a:r>
              <a:rPr lang="de-AT" dirty="0" smtClean="0"/>
              <a:t>Niedrige Abgastemperaturen</a:t>
            </a:r>
            <a:br>
              <a:rPr lang="de-AT" dirty="0" smtClean="0"/>
            </a:br>
            <a:r>
              <a:rPr lang="de-AT" dirty="0" smtClean="0"/>
              <a:t>80 - 140°C</a:t>
            </a:r>
          </a:p>
          <a:p>
            <a:pPr algn="l"/>
            <a:r>
              <a:rPr lang="de-AT" dirty="0" smtClean="0"/>
              <a:t>Hohe Effizienz </a:t>
            </a:r>
            <a:endParaRPr lang="de-DE" dirty="0" smtClean="0"/>
          </a:p>
          <a:p>
            <a:pPr algn="l">
              <a:buSzPct val="90000"/>
              <a:buFont typeface="Wingdings" pitchFamily="2" charset="2"/>
              <a:buChar char="§"/>
              <a:tabLst>
                <a:tab pos="2868613" algn="l"/>
              </a:tabLst>
            </a:pPr>
            <a:endParaRPr lang="de-DE" dirty="0" smtClean="0"/>
          </a:p>
          <a:p>
            <a:pPr algn="l">
              <a:buSzPct val="90000"/>
              <a:buFont typeface="Wingdings" pitchFamily="2" charset="2"/>
              <a:buChar char="§"/>
              <a:tabLst>
                <a:tab pos="2868613" algn="l"/>
              </a:tabLst>
            </a:pPr>
            <a:endParaRPr lang="de-DE" dirty="0" smtClean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69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76008" y="484093"/>
            <a:ext cx="7910792" cy="2196544"/>
          </a:xfrm>
        </p:spPr>
        <p:txBody>
          <a:bodyPr>
            <a:normAutofit/>
          </a:bodyPr>
          <a:lstStyle/>
          <a:p>
            <a:r>
              <a:rPr lang="de-AT" dirty="0" smtClean="0"/>
              <a:t>Zero-Emission-</a:t>
            </a:r>
            <a:r>
              <a:rPr lang="de-AT" dirty="0" err="1" smtClean="0"/>
              <a:t>TecHnologie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4BDF2CA4-0F7F-46BC-BC37-3B5EA18FB2F5}" type="slidenum">
              <a:rPr lang="de-DE" smtClean="0"/>
              <a:pPr algn="l"/>
              <a:t>5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008" y="1965621"/>
            <a:ext cx="7559040" cy="2161032"/>
          </a:xfrm>
          <a:prstGeom prst="rect">
            <a:avLst/>
          </a:prstGeom>
        </p:spPr>
      </p:pic>
      <p:sp>
        <p:nvSpPr>
          <p:cNvPr id="13" name="Pfeil nach oben 12"/>
          <p:cNvSpPr/>
          <p:nvPr/>
        </p:nvSpPr>
        <p:spPr>
          <a:xfrm>
            <a:off x="1081393" y="5727229"/>
            <a:ext cx="391886" cy="1036320"/>
          </a:xfrm>
          <a:prstGeom prst="upArrow">
            <a:avLst>
              <a:gd name="adj1" fmla="val 41111"/>
              <a:gd name="adj2" fmla="val 90000"/>
            </a:avLst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13"/>
          <a:stretch/>
        </p:blipFill>
        <p:spPr>
          <a:xfrm>
            <a:off x="869334" y="3787140"/>
            <a:ext cx="7559040" cy="186036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753263" y="5681093"/>
            <a:ext cx="51282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rgbClr val="E30613"/>
              </a:buClr>
              <a:buSzPct val="90000"/>
            </a:pPr>
            <a:r>
              <a:rPr lang="de-AT" sz="2000" dirty="0">
                <a:solidFill>
                  <a:srgbClr val="6F6F6F"/>
                </a:solidFill>
                <a:latin typeface="Tahoma"/>
                <a:cs typeface="Tahoma"/>
              </a:rPr>
              <a:t>Emissionen an der </a:t>
            </a:r>
            <a:r>
              <a:rPr lang="de-AT" sz="2000" dirty="0" smtClean="0">
                <a:solidFill>
                  <a:srgbClr val="6F6F6F"/>
                </a:solidFill>
                <a:latin typeface="Tahoma"/>
                <a:cs typeface="Tahoma"/>
              </a:rPr>
              <a:t>Messbarkeits-Grenze in der Praxis</a:t>
            </a:r>
            <a:endParaRPr lang="de-DE" sz="2000" dirty="0">
              <a:solidFill>
                <a:srgbClr val="6F6F6F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852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4BDF2CA4-0F7F-46BC-BC37-3B5EA18FB2F5}" type="slidenum">
              <a:rPr lang="de-DE" smtClean="0"/>
              <a:pPr algn="l"/>
              <a:t>6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04_Zero-Emission-Vergaser_FINAL_DE_480p_SD_Wid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5214"/>
            <a:ext cx="9144000" cy="5139708"/>
          </a:xfrm>
        </p:spPr>
      </p:pic>
    </p:spTree>
    <p:extLst>
      <p:ext uri="{BB962C8B-B14F-4D97-AF65-F5344CB8AC3E}">
        <p14:creationId xmlns:p14="http://schemas.microsoft.com/office/powerpoint/2010/main" val="271119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Zufriedene </a:t>
            </a:r>
            <a:r>
              <a:rPr lang="de-AT" dirty="0" err="1" smtClean="0"/>
              <a:t>EndkundeN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801409" y="1596198"/>
            <a:ext cx="7488798" cy="455005"/>
          </a:xfrm>
        </p:spPr>
        <p:txBody>
          <a:bodyPr/>
          <a:lstStyle/>
          <a:p>
            <a:r>
              <a:rPr lang="de-AT" dirty="0" smtClean="0"/>
              <a:t>Elmar </a:t>
            </a:r>
            <a:r>
              <a:rPr lang="de-AT" dirty="0" err="1" smtClean="0"/>
              <a:t>Kreil</a:t>
            </a:r>
            <a:r>
              <a:rPr lang="de-AT" dirty="0" smtClean="0"/>
              <a:t> </a:t>
            </a:r>
            <a:r>
              <a:rPr lang="de-AT" dirty="0" err="1" smtClean="0"/>
              <a:t>Rauchfangkehrermeister</a:t>
            </a:r>
            <a:r>
              <a:rPr lang="de-AT" dirty="0" smtClean="0"/>
              <a:t> aus Tirol, Installiert 2016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4BDF2CA4-0F7F-46BC-BC37-3B5EA18FB2F5}" type="slidenum">
              <a:rPr lang="de-DE" smtClean="0"/>
              <a:pPr algn="l"/>
              <a:t>7</a:t>
            </a:fld>
            <a:endParaRPr lang="de-DE" dirty="0"/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807758" y="5360104"/>
            <a:ext cx="7273796" cy="1432583"/>
          </a:xfrm>
        </p:spPr>
        <p:txBody>
          <a:bodyPr>
            <a:normAutofit/>
          </a:bodyPr>
          <a:lstStyle/>
          <a:p>
            <a:r>
              <a:rPr lang="de-DE" sz="1400" dirty="0" smtClean="0"/>
              <a:t>Kundenzitat: „Mich hat vor allem die innovative Vergasertechnik fasziniert. Diese Art der </a:t>
            </a:r>
            <a:r>
              <a:rPr lang="de-DE" sz="1400" dirty="0"/>
              <a:t>V</a:t>
            </a:r>
            <a:r>
              <a:rPr lang="de-DE" sz="1400" dirty="0" smtClean="0"/>
              <a:t>erbrennung, verpackt in einer derart kompakten Bauweise, habe ich in meiner beruflichen Laufbahn so noch nicht gesehen. Der </a:t>
            </a:r>
            <a:r>
              <a:rPr lang="de-DE" sz="1400" dirty="0" err="1" smtClean="0"/>
              <a:t>PuroWIN</a:t>
            </a:r>
            <a:r>
              <a:rPr lang="de-DE" sz="1400" dirty="0" smtClean="0"/>
              <a:t> verbrennt das </a:t>
            </a:r>
            <a:r>
              <a:rPr lang="de-DE" sz="1400" dirty="0" err="1" smtClean="0"/>
              <a:t>Hackgut</a:t>
            </a:r>
            <a:r>
              <a:rPr lang="de-DE" sz="1400" dirty="0" smtClean="0"/>
              <a:t> so sauber, dass die Staubwerte kaum mehr messbar sind.“ </a:t>
            </a:r>
            <a:endParaRPr lang="de-DE" sz="1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008" y="2325189"/>
            <a:ext cx="3411444" cy="2379025"/>
          </a:xfrm>
          <a:prstGeom prst="rect">
            <a:avLst/>
          </a:prstGeom>
        </p:spPr>
      </p:pic>
      <p:pic>
        <p:nvPicPr>
          <p:cNvPr id="9" name="Bildplatzhalt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199" y="2342606"/>
            <a:ext cx="3616608" cy="2882537"/>
          </a:xfrm>
        </p:spPr>
      </p:pic>
    </p:spTree>
    <p:extLst>
      <p:ext uri="{BB962C8B-B14F-4D97-AF65-F5344CB8AC3E}">
        <p14:creationId xmlns:p14="http://schemas.microsoft.com/office/powerpoint/2010/main" val="224049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Messbericht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4BDF2CA4-0F7F-46BC-BC37-3B5EA18FB2F5}" type="slidenum">
              <a:rPr lang="de-DE" smtClean="0"/>
              <a:pPr algn="l"/>
              <a:t>8</a:t>
            </a:fld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928" y="1461237"/>
            <a:ext cx="5290957" cy="52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0" r="143"/>
          <a:stretch/>
        </p:blipFill>
        <p:spPr>
          <a:xfrm>
            <a:off x="9284" y="2322850"/>
            <a:ext cx="4649832" cy="3678232"/>
          </a:xfrm>
          <a:prstGeom prst="rect">
            <a:avLst/>
          </a:prstGeom>
        </p:spPr>
      </p:pic>
      <p:grpSp>
        <p:nvGrpSpPr>
          <p:cNvPr id="4" name="Gruppierung 2"/>
          <p:cNvGrpSpPr>
            <a:grpSpLocks noChangeAspect="1"/>
          </p:cNvGrpSpPr>
          <p:nvPr/>
        </p:nvGrpSpPr>
        <p:grpSpPr>
          <a:xfrm>
            <a:off x="584677" y="2704166"/>
            <a:ext cx="378049" cy="378049"/>
            <a:chOff x="2067167" y="231698"/>
            <a:chExt cx="367323" cy="367323"/>
          </a:xfrm>
        </p:grpSpPr>
        <p:sp>
          <p:nvSpPr>
            <p:cNvPr id="23" name="Rechteck 22"/>
            <p:cNvSpPr/>
            <p:nvPr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24" name="Rechteck 23"/>
            <p:cNvSpPr/>
            <p:nvPr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grpSp>
        <p:nvGrpSpPr>
          <p:cNvPr id="5" name="Gruppierung 2"/>
          <p:cNvGrpSpPr>
            <a:grpSpLocks noChangeAspect="1"/>
          </p:cNvGrpSpPr>
          <p:nvPr/>
        </p:nvGrpSpPr>
        <p:grpSpPr>
          <a:xfrm>
            <a:off x="3670808" y="2410419"/>
            <a:ext cx="509370" cy="509370"/>
            <a:chOff x="2067167" y="231698"/>
            <a:chExt cx="367323" cy="367323"/>
          </a:xfrm>
        </p:grpSpPr>
        <p:sp>
          <p:nvSpPr>
            <p:cNvPr id="26" name="Rechteck 25"/>
            <p:cNvSpPr/>
            <p:nvPr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27" name="Rechteck 26"/>
            <p:cNvSpPr/>
            <p:nvPr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grpSp>
        <p:nvGrpSpPr>
          <p:cNvPr id="6" name="Gruppierung 2"/>
          <p:cNvGrpSpPr>
            <a:grpSpLocks noChangeAspect="1"/>
          </p:cNvGrpSpPr>
          <p:nvPr/>
        </p:nvGrpSpPr>
        <p:grpSpPr>
          <a:xfrm>
            <a:off x="145455" y="5108332"/>
            <a:ext cx="797168" cy="797168"/>
            <a:chOff x="2067167" y="231698"/>
            <a:chExt cx="367323" cy="367323"/>
          </a:xfrm>
        </p:grpSpPr>
        <p:sp>
          <p:nvSpPr>
            <p:cNvPr id="29" name="Rechteck 28"/>
            <p:cNvSpPr/>
            <p:nvPr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30" name="Rechteck 29"/>
            <p:cNvSpPr/>
            <p:nvPr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grpSp>
        <p:nvGrpSpPr>
          <p:cNvPr id="7" name="Gruppierung 2"/>
          <p:cNvGrpSpPr>
            <a:grpSpLocks noChangeAspect="1"/>
          </p:cNvGrpSpPr>
          <p:nvPr/>
        </p:nvGrpSpPr>
        <p:grpSpPr>
          <a:xfrm>
            <a:off x="4032056" y="3379834"/>
            <a:ext cx="270035" cy="270035"/>
            <a:chOff x="2067167" y="231698"/>
            <a:chExt cx="367323" cy="367323"/>
          </a:xfrm>
        </p:grpSpPr>
        <p:sp>
          <p:nvSpPr>
            <p:cNvPr id="32" name="Rechteck 31"/>
            <p:cNvSpPr/>
            <p:nvPr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33" name="Rechteck 32"/>
            <p:cNvSpPr/>
            <p:nvPr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grpSp>
        <p:nvGrpSpPr>
          <p:cNvPr id="9" name="Gruppierung 2"/>
          <p:cNvGrpSpPr>
            <a:grpSpLocks noChangeAspect="1"/>
          </p:cNvGrpSpPr>
          <p:nvPr/>
        </p:nvGrpSpPr>
        <p:grpSpPr>
          <a:xfrm>
            <a:off x="3794099" y="4474493"/>
            <a:ext cx="357758" cy="357758"/>
            <a:chOff x="2067167" y="231698"/>
            <a:chExt cx="367323" cy="367323"/>
          </a:xfrm>
        </p:grpSpPr>
        <p:sp>
          <p:nvSpPr>
            <p:cNvPr id="38" name="Rechteck 37"/>
            <p:cNvSpPr/>
            <p:nvPr/>
          </p:nvSpPr>
          <p:spPr>
            <a:xfrm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39" name="Rechteck 38"/>
            <p:cNvSpPr/>
            <p:nvPr/>
          </p:nvSpPr>
          <p:spPr>
            <a:xfrm rot="16200000">
              <a:off x="2227382" y="231698"/>
              <a:ext cx="46893" cy="36732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sp>
        <p:nvSpPr>
          <p:cNvPr id="34" name="Textfeld 33"/>
          <p:cNvSpPr txBox="1"/>
          <p:nvPr/>
        </p:nvSpPr>
        <p:spPr>
          <a:xfrm>
            <a:off x="786870" y="1973150"/>
            <a:ext cx="1538434" cy="5816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100" dirty="0">
                <a:solidFill>
                  <a:srgbClr val="E30613"/>
                </a:solidFill>
              </a:rPr>
              <a:t>Zero-Emission</a:t>
            </a:r>
            <a:br>
              <a:rPr lang="de-DE" sz="2100" dirty="0">
                <a:solidFill>
                  <a:srgbClr val="E30613"/>
                </a:solidFill>
              </a:rPr>
            </a:br>
            <a:r>
              <a:rPr lang="de-DE" sz="2100" dirty="0">
                <a:solidFill>
                  <a:srgbClr val="E30613"/>
                </a:solidFill>
              </a:rPr>
              <a:t>ist unser Ziel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6177217" y="856914"/>
            <a:ext cx="2976307" cy="5048586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 w="3175">
            <a:noFill/>
            <a:miter lim="800000"/>
            <a:headEnd/>
            <a:tailEnd/>
          </a:ln>
          <a:effectLst/>
        </p:spPr>
        <p:txBody>
          <a:bodyPr lIns="189025" tIns="108014" rIns="189025" bIns="108014" anchor="ctr" anchorCtr="0"/>
          <a:lstStyle/>
          <a:p>
            <a:pPr defTabSz="601346" eaLnBrk="0" hangingPunct="0">
              <a:spcAft>
                <a:spcPts val="900"/>
              </a:spcAft>
            </a:pPr>
            <a:endParaRPr lang="de-DE" sz="1650" dirty="0">
              <a:solidFill>
                <a:srgbClr val="000000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305501" y="1003471"/>
            <a:ext cx="2539223" cy="4235440"/>
          </a:xfrm>
        </p:spPr>
        <p:txBody>
          <a:bodyPr>
            <a:normAutofit/>
          </a:bodyPr>
          <a:lstStyle/>
          <a:p>
            <a:pPr marL="67875" indent="-1191" algn="l">
              <a:lnSpc>
                <a:spcPct val="95000"/>
              </a:lnSpc>
              <a:spcAft>
                <a:spcPts val="600"/>
              </a:spcAft>
              <a:buClr>
                <a:srgbClr val="E30613"/>
              </a:buClr>
              <a:buNone/>
            </a:pPr>
            <a:r>
              <a:rPr lang="de-DE" sz="27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Emissionen an der Mess-barkeitsgrenze</a:t>
            </a:r>
          </a:p>
          <a:p>
            <a:pPr marL="66684" indent="0" algn="l">
              <a:lnSpc>
                <a:spcPct val="95000"/>
              </a:lnSpc>
              <a:spcAft>
                <a:spcPts val="600"/>
              </a:spcAft>
              <a:buClr>
                <a:srgbClr val="E30613"/>
              </a:buClr>
              <a:buNone/>
            </a:pPr>
            <a:endParaRPr lang="de-DE" sz="1050" dirty="0">
              <a:solidFill>
                <a:srgbClr val="6F6F6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38134" indent="-171450" algn="l">
              <a:lnSpc>
                <a:spcPct val="95000"/>
              </a:lnSpc>
              <a:spcAft>
                <a:spcPts val="600"/>
              </a:spcAft>
              <a:buClr>
                <a:srgbClr val="E30613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Biomasse-Heizlösungen so </a:t>
            </a:r>
            <a:r>
              <a:rPr lang="de-DE" sz="14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sauber wie </a:t>
            </a:r>
            <a:r>
              <a:rPr lang="de-DE" sz="14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Gas, nur eben auch C0</a:t>
            </a:r>
            <a:r>
              <a:rPr lang="de-DE" sz="1400" baseline="-250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de-DE" sz="14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-neutral</a:t>
            </a:r>
            <a:r>
              <a:rPr lang="de-DE" sz="14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de-DE" sz="12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de-DE" sz="12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de-DE" sz="12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de-DE" sz="1200" dirty="0" smtClean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de-DE" sz="1200" dirty="0">
              <a:solidFill>
                <a:srgbClr val="6F6F6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38134" indent="-171450" algn="l">
              <a:lnSpc>
                <a:spcPct val="95000"/>
              </a:lnSpc>
              <a:spcAft>
                <a:spcPts val="600"/>
              </a:spcAft>
              <a:buClr>
                <a:srgbClr val="E30613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6F6F6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Biomassekessel von Windhager sind nicht ein Feinstaub-Problem, sondern dessen Lösung.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Innovation</a:t>
            </a:r>
            <a:endParaRPr lang="de-DE" dirty="0"/>
          </a:p>
        </p:txBody>
      </p:sp>
      <p:sp>
        <p:nvSpPr>
          <p:cNvPr id="45" name="Textfeld 44"/>
          <p:cNvSpPr txBox="1"/>
          <p:nvPr/>
        </p:nvSpPr>
        <p:spPr>
          <a:xfrm>
            <a:off x="3674720" y="1666882"/>
            <a:ext cx="2452130" cy="11633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100" dirty="0">
                <a:solidFill>
                  <a:srgbClr val="6F6F6F"/>
                </a:solidFill>
              </a:rPr>
              <a:t>Heizen mit gutem </a:t>
            </a:r>
            <a:br>
              <a:rPr lang="de-DE" sz="2100" dirty="0">
                <a:solidFill>
                  <a:srgbClr val="6F6F6F"/>
                </a:solidFill>
              </a:rPr>
            </a:br>
            <a:r>
              <a:rPr lang="de-DE" sz="2100" dirty="0">
                <a:solidFill>
                  <a:srgbClr val="6F6F6F"/>
                </a:solidFill>
              </a:rPr>
              <a:t>Gewissen &amp; ohne nachgeschaltete </a:t>
            </a:r>
            <a:br>
              <a:rPr lang="de-DE" sz="2100" dirty="0">
                <a:solidFill>
                  <a:srgbClr val="6F6F6F"/>
                </a:solidFill>
              </a:rPr>
            </a:br>
            <a:r>
              <a:rPr lang="de-DE" sz="2100" dirty="0">
                <a:solidFill>
                  <a:srgbClr val="6F6F6F"/>
                </a:solidFill>
              </a:rPr>
              <a:t>Filtertechnik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3950142" y="4802151"/>
            <a:ext cx="2023959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100" dirty="0">
                <a:solidFill>
                  <a:srgbClr val="6F6F6F"/>
                </a:solidFill>
              </a:rPr>
              <a:t>Auslieferung seit August </a:t>
            </a:r>
            <a:r>
              <a:rPr lang="de-DE" sz="2100" dirty="0" smtClean="0">
                <a:solidFill>
                  <a:srgbClr val="6F6F6F"/>
                </a:solidFill>
              </a:rPr>
              <a:t>2016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153258" y="3661278"/>
            <a:ext cx="2023959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100" dirty="0" smtClean="0">
                <a:solidFill>
                  <a:srgbClr val="6F6F6F"/>
                </a:solidFill>
              </a:rPr>
              <a:t>550 installierte Anlagen</a:t>
            </a:r>
            <a:endParaRPr lang="de-DE" sz="2100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5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6F6F6F"/>
                </a:solidFill>
              </a:rPr>
              <a:t>VIELEN DANK!</a:t>
            </a:r>
            <a:endParaRPr lang="de-DE" dirty="0">
              <a:solidFill>
                <a:srgbClr val="6F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-Präsentationsvorlage_2016_DE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nha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WH-Präsentationsvorlage_2016_DEU</Template>
  <TotalTime>0</TotalTime>
  <Words>274</Words>
  <Application>Microsoft Office PowerPoint</Application>
  <PresentationFormat>Bildschirmpräsentation (4:3)</PresentationFormat>
  <Paragraphs>57</Paragraphs>
  <Slides>10</Slides>
  <Notes>3</Notes>
  <HiddenSlides>1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Wingdings</vt:lpstr>
      <vt:lpstr>WH-Präsentationsvorlage_2016_DEU</vt:lpstr>
      <vt:lpstr>Inhalt</vt:lpstr>
      <vt:lpstr>PowerPoint-Präsentation</vt:lpstr>
      <vt:lpstr>Ausgangssituation</vt:lpstr>
      <vt:lpstr>Innovationsschritte</vt:lpstr>
      <vt:lpstr>Holz  Verbrennung Jetzt</vt:lpstr>
      <vt:lpstr>Zero-Emission-TecHnologie</vt:lpstr>
      <vt:lpstr>PowerPoint-Präsentation</vt:lpstr>
      <vt:lpstr>Zufriedene EndkundeN</vt:lpstr>
      <vt:lpstr>Messbericht</vt:lpstr>
      <vt:lpstr>Innovation</vt:lpstr>
      <vt:lpstr>VIELEN DANK!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Richard Zimmerebner</dc:creator>
  <cp:lastModifiedBy>Baumann-Leitner Gottfried</cp:lastModifiedBy>
  <cp:revision>190</cp:revision>
  <dcterms:created xsi:type="dcterms:W3CDTF">2016-01-20T13:14:37Z</dcterms:created>
  <dcterms:modified xsi:type="dcterms:W3CDTF">2018-10-29T12:01:35Z</dcterms:modified>
</cp:coreProperties>
</file>